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87" r:id="rId3"/>
    <p:sldId id="283" r:id="rId4"/>
    <p:sldId id="284" r:id="rId5"/>
    <p:sldId id="282" r:id="rId6"/>
    <p:sldId id="273" r:id="rId7"/>
    <p:sldId id="277" r:id="rId8"/>
    <p:sldId id="265" r:id="rId9"/>
    <p:sldId id="285" r:id="rId10"/>
    <p:sldId id="286" r:id="rId11"/>
    <p:sldId id="288" r:id="rId12"/>
    <p:sldId id="289" r:id="rId13"/>
    <p:sldId id="290" r:id="rId14"/>
    <p:sldId id="291" r:id="rId15"/>
    <p:sldId id="292" r:id="rId1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F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444" autoAdjust="0"/>
  </p:normalViewPr>
  <p:slideViewPr>
    <p:cSldViewPr>
      <p:cViewPr varScale="1">
        <p:scale>
          <a:sx n="87" d="100"/>
          <a:sy n="87" d="100"/>
        </p:scale>
        <p:origin x="149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5A1774-1E32-43C8-BA06-3322B51EE1B7}" type="datetimeFigureOut">
              <a:rPr lang="hu-HU" smtClean="0"/>
              <a:pPr/>
              <a:t>2016.03.29.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B56E97-2C1F-4566-A745-FE15992BA4F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54687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..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B56E97-2C1F-4566-A745-FE15992BA4FE}" type="slidenum">
              <a:rPr lang="hu-HU" smtClean="0"/>
              <a:pPr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472431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B56E97-2C1F-4566-A745-FE15992BA4FE}" type="slidenum">
              <a:rPr lang="hu-HU" smtClean="0"/>
              <a:pPr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687009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B56E97-2C1F-4566-A745-FE15992BA4FE}" type="slidenum">
              <a:rPr lang="hu-HU" smtClean="0"/>
              <a:pPr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852896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Bács-kiskun meggye:</a:t>
            </a:r>
            <a:r>
              <a:rPr lang="hu-HU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hu-H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</a:t>
            </a:r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 Állampusztai </a:t>
            </a:r>
            <a:r>
              <a:rPr lang="hu-H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Bv-vel</a:t>
            </a:r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egy időben igen szoros volt a kapcsolatunk. Volt megállapodásunk is, melynek értelmében sokat segítettünk egész évben igény szerinti ruhaneművel, illetve Karácsonykor élelmiszercsomaggal. De volt megállapodásunk</a:t>
            </a:r>
            <a:r>
              <a:rPr lang="hu-H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</a:t>
            </a:r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Kecskeméti BV intézettel is, hasonló paraméterekkel. Nagyon sikeresek voltak a véradások. A Kalocsai fegyintézetben most is vannak véradások.</a:t>
            </a:r>
          </a:p>
          <a:p>
            <a:endParaRPr lang="hu-H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hu-H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Nógrád megye: </a:t>
            </a:r>
            <a:r>
              <a:rPr lang="hu-HU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</a:t>
            </a:r>
            <a:r>
              <a:rPr lang="hu-H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Balassagyarmati Fegyház és Börtönben r</a:t>
            </a:r>
            <a:r>
              <a:rPr lang="hu-HU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ends</a:t>
            </a:r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zeresek a véradások és a karácsonyi ünnepek. A szabadulóknak ruhaneműkkel és tájékoztatók megtartásával igyekszünk segíteni. A fogvatartottak  pénzgyűjtést szerveztek az árvízi rászorulók részére.</a:t>
            </a:r>
          </a:p>
          <a:p>
            <a:endParaRPr lang="hu-H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hu-H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B56E97-2C1F-4566-A745-FE15992BA4FE}" type="slidenum">
              <a:rPr lang="hu-HU" smtClean="0"/>
              <a:pPr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847498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B56E97-2C1F-4566-A745-FE15992BA4FE}" type="slidenum">
              <a:rPr lang="hu-HU" smtClean="0"/>
              <a:pPr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431780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B56E97-2C1F-4566-A745-FE15992BA4FE}" type="slidenum">
              <a:rPr lang="hu-HU" smtClean="0"/>
              <a:pPr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33462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6111B-E2AC-42E0-AD7B-547992273CD9}" type="datetimeFigureOut">
              <a:rPr lang="hu-HU" smtClean="0"/>
              <a:pPr/>
              <a:t>2016.03.29.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AA674-9583-4060-A289-A684203E5E3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6111B-E2AC-42E0-AD7B-547992273CD9}" type="datetimeFigureOut">
              <a:rPr lang="hu-HU" smtClean="0"/>
              <a:pPr/>
              <a:t>2016.03.29.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AA674-9583-4060-A289-A684203E5E3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6111B-E2AC-42E0-AD7B-547992273CD9}" type="datetimeFigureOut">
              <a:rPr lang="hu-HU" smtClean="0"/>
              <a:pPr/>
              <a:t>2016.03.29.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AA674-9583-4060-A289-A684203E5E3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6111B-E2AC-42E0-AD7B-547992273CD9}" type="datetimeFigureOut">
              <a:rPr lang="hu-HU" smtClean="0"/>
              <a:pPr/>
              <a:t>2016.03.29.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AA674-9583-4060-A289-A684203E5E3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6111B-E2AC-42E0-AD7B-547992273CD9}" type="datetimeFigureOut">
              <a:rPr lang="hu-HU" smtClean="0"/>
              <a:pPr/>
              <a:t>2016.03.29.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AA674-9583-4060-A289-A684203E5E3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6111B-E2AC-42E0-AD7B-547992273CD9}" type="datetimeFigureOut">
              <a:rPr lang="hu-HU" smtClean="0"/>
              <a:pPr/>
              <a:t>2016.03.29.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AA674-9583-4060-A289-A684203E5E3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6111B-E2AC-42E0-AD7B-547992273CD9}" type="datetimeFigureOut">
              <a:rPr lang="hu-HU" smtClean="0"/>
              <a:pPr/>
              <a:t>2016.03.29.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AA674-9583-4060-A289-A684203E5E3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6111B-E2AC-42E0-AD7B-547992273CD9}" type="datetimeFigureOut">
              <a:rPr lang="hu-HU" smtClean="0"/>
              <a:pPr/>
              <a:t>2016.03.29.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AA674-9583-4060-A289-A684203E5E3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6111B-E2AC-42E0-AD7B-547992273CD9}" type="datetimeFigureOut">
              <a:rPr lang="hu-HU" smtClean="0"/>
              <a:pPr/>
              <a:t>2016.03.29.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AA674-9583-4060-A289-A684203E5E3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6111B-E2AC-42E0-AD7B-547992273CD9}" type="datetimeFigureOut">
              <a:rPr lang="hu-HU" smtClean="0"/>
              <a:pPr/>
              <a:t>2016.03.29.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AA674-9583-4060-A289-A684203E5E3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6111B-E2AC-42E0-AD7B-547992273CD9}" type="datetimeFigureOut">
              <a:rPr lang="hu-HU" smtClean="0"/>
              <a:pPr/>
              <a:t>2016.03.29.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AA674-9583-4060-A289-A684203E5E3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6111B-E2AC-42E0-AD7B-547992273CD9}" type="datetimeFigureOut">
              <a:rPr lang="hu-HU" smtClean="0"/>
              <a:pPr/>
              <a:t>2016.03.29.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AA674-9583-4060-A289-A684203E5E36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2.jpe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2.jpeg"/><Relationship Id="rId5" Type="http://schemas.openxmlformats.org/officeDocument/2006/relationships/image" Target="../media/image5.png"/><Relationship Id="rId10" Type="http://schemas.openxmlformats.org/officeDocument/2006/relationships/image" Target="../media/image10.jpe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2.jpeg"/><Relationship Id="rId5" Type="http://schemas.openxmlformats.org/officeDocument/2006/relationships/image" Target="../media/image5.png"/><Relationship Id="rId10" Type="http://schemas.openxmlformats.org/officeDocument/2006/relationships/image" Target="../media/image11.jp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2.jpeg"/><Relationship Id="rId5" Type="http://schemas.openxmlformats.org/officeDocument/2006/relationships/image" Target="../media/image5.png"/><Relationship Id="rId10" Type="http://schemas.openxmlformats.org/officeDocument/2006/relationships/image" Target="../media/image12.jp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-27384"/>
            <a:ext cx="9144000" cy="133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hu-HU" sz="27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 civilszervezetek szerepe és helye a </a:t>
            </a:r>
            <a:r>
              <a:rPr lang="hu-HU" sz="27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hu-HU" sz="27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a büntetés-végrehajtásban - Mit tehet a Magyar Vöröskereszt?</a:t>
            </a:r>
            <a:r>
              <a:rPr kumimoji="0" lang="hu-HU" sz="27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</a:p>
        </p:txBody>
      </p:sp>
      <p:sp>
        <p:nvSpPr>
          <p:cNvPr id="14" name="Szövegdoboz 13"/>
          <p:cNvSpPr txBox="1"/>
          <p:nvPr/>
        </p:nvSpPr>
        <p:spPr>
          <a:xfrm>
            <a:off x="5724128" y="5646631"/>
            <a:ext cx="33123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/>
              <a:t>Juhászné Kincses Helén</a:t>
            </a:r>
          </a:p>
          <a:p>
            <a:pPr algn="ctr"/>
            <a:r>
              <a:rPr lang="hu-HU" b="1" dirty="0" smtClean="0"/>
              <a:t>MVK Nógrád Megyei Szervezet </a:t>
            </a:r>
          </a:p>
          <a:p>
            <a:pPr algn="ctr"/>
            <a:r>
              <a:rPr lang="hu-HU" b="1" dirty="0" smtClean="0"/>
              <a:t>Igazgató</a:t>
            </a:r>
          </a:p>
          <a:p>
            <a:pPr algn="ctr"/>
            <a:r>
              <a:rPr lang="hu-HU" b="1" dirty="0" err="1" smtClean="0"/>
              <a:t>nogradmegye</a:t>
            </a:r>
            <a:r>
              <a:rPr lang="hu-HU" b="1" dirty="0" smtClean="0"/>
              <a:t>@</a:t>
            </a:r>
            <a:r>
              <a:rPr lang="hu-HU" b="1" dirty="0" err="1" smtClean="0"/>
              <a:t>voroskereszt.hu</a:t>
            </a:r>
            <a:endParaRPr lang="hu-HU" dirty="0"/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452866"/>
            <a:ext cx="7411403" cy="4242831"/>
          </a:xfrm>
          <a:prstGeom prst="rect">
            <a:avLst/>
          </a:prstGeom>
        </p:spPr>
      </p:pic>
      <p:pic>
        <p:nvPicPr>
          <p:cNvPr id="6" name="Picture 2" descr="C:\Users\Kovács Dávid\AppData\Local\Microsoft\Windows\Temporary Internet Files\Content.Outlook\78HWAB6O\vk_135_eves_vegleges.jpg"/>
          <p:cNvPicPr>
            <a:picLocks noChangeAspect="1" noChangeArrowheads="1"/>
          </p:cNvPicPr>
          <p:nvPr/>
        </p:nvPicPr>
        <p:blipFill>
          <a:blip r:embed="rId3" cstate="print"/>
          <a:srcRect l="24013" t="17696" r="29525" b="29950"/>
          <a:stretch>
            <a:fillRect/>
          </a:stretch>
        </p:blipFill>
        <p:spPr bwMode="auto">
          <a:xfrm>
            <a:off x="755576" y="4781448"/>
            <a:ext cx="2520280" cy="14446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56801"/>
            <a:ext cx="8460432" cy="1442447"/>
          </a:xfrm>
        </p:spPr>
        <p:txBody>
          <a:bodyPr>
            <a:normAutofit/>
          </a:bodyPr>
          <a:lstStyle/>
          <a:p>
            <a:r>
              <a:rPr lang="hu-HU" dirty="0" smtClean="0"/>
              <a:t>              </a:t>
            </a:r>
            <a:r>
              <a:rPr lang="hu-HU" sz="4000" dirty="0" smtClean="0"/>
              <a:t>Napjaink: Az együttműködés</a:t>
            </a:r>
            <a:br>
              <a:rPr lang="hu-HU" sz="4000" dirty="0" smtClean="0"/>
            </a:br>
            <a:r>
              <a:rPr lang="hu-HU" sz="4000" dirty="0"/>
              <a:t> </a:t>
            </a:r>
            <a:r>
              <a:rPr lang="hu-HU" sz="4000" dirty="0" smtClean="0"/>
              <a:t>           formái </a:t>
            </a: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95164" y="1268760"/>
            <a:ext cx="8301608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b="1" dirty="0" smtClean="0"/>
              <a:t>Célcsoportok:</a:t>
            </a:r>
          </a:p>
          <a:p>
            <a:r>
              <a:rPr lang="hu-HU" b="1" dirty="0" err="1" smtClean="0"/>
              <a:t>Bv</a:t>
            </a:r>
            <a:r>
              <a:rPr lang="hu-HU" b="1" dirty="0" smtClean="0"/>
              <a:t> dolgozók</a:t>
            </a:r>
            <a:r>
              <a:rPr lang="hu-HU" dirty="0" smtClean="0"/>
              <a:t>: közös pályázatok,programok,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véradás </a:t>
            </a:r>
          </a:p>
          <a:p>
            <a:pPr marL="0" indent="0">
              <a:buNone/>
            </a:pPr>
            <a:r>
              <a:rPr lang="hu-HU" dirty="0" smtClean="0"/>
              <a:t>                „Véradóbarát Munkahely” Eger</a:t>
            </a: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4005064"/>
            <a:ext cx="4724400" cy="2520280"/>
          </a:xfrm>
          <a:prstGeom prst="rect">
            <a:avLst/>
          </a:prstGeom>
        </p:spPr>
      </p:pic>
      <p:pic>
        <p:nvPicPr>
          <p:cNvPr id="6" name="Picture 2" descr="C:\Users\Kovács Dávid\AppData\Local\Microsoft\Windows\Temporary Internet Files\Content.Outlook\78HWAB6O\vk_135_eves_vegleges.jpg"/>
          <p:cNvPicPr>
            <a:picLocks noChangeAspect="1" noChangeArrowheads="1"/>
          </p:cNvPicPr>
          <p:nvPr/>
        </p:nvPicPr>
        <p:blipFill>
          <a:blip r:embed="rId3" cstate="print"/>
          <a:srcRect l="24013" t="17696" r="29525" b="29950"/>
          <a:stretch>
            <a:fillRect/>
          </a:stretch>
        </p:blipFill>
        <p:spPr bwMode="auto">
          <a:xfrm>
            <a:off x="323528" y="31354"/>
            <a:ext cx="1368152" cy="9361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932507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843754"/>
            <a:ext cx="8229600" cy="641029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Az együttműködés formái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hu-HU" b="1" dirty="0" smtClean="0"/>
          </a:p>
          <a:p>
            <a:r>
              <a:rPr lang="hu-HU" b="1" dirty="0" smtClean="0"/>
              <a:t>Elítéltek: közérdekű munka</a:t>
            </a:r>
          </a:p>
          <a:p>
            <a:endParaRPr lang="hu-HU" b="1" dirty="0" smtClean="0"/>
          </a:p>
          <a:p>
            <a:r>
              <a:rPr lang="hu-HU" b="1" dirty="0" smtClean="0"/>
              <a:t>Fogvatartottak</a:t>
            </a:r>
            <a:r>
              <a:rPr lang="hu-HU" dirty="0" smtClean="0"/>
              <a:t>: képzés, (elsősegélynyújtás, csecsemőgondozás)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        </a:t>
            </a:r>
            <a:r>
              <a:rPr lang="hu-HU" dirty="0" err="1"/>
              <a:t>pszichoszociális</a:t>
            </a:r>
            <a:r>
              <a:rPr lang="hu-HU" dirty="0"/>
              <a:t> </a:t>
            </a:r>
            <a:r>
              <a:rPr lang="hu-HU" dirty="0" smtClean="0"/>
              <a:t>segítségnyújtás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        látogatás</a:t>
            </a:r>
            <a:r>
              <a:rPr lang="hu-HU" dirty="0"/>
              <a:t>, levelezés,csomagküldés</a:t>
            </a:r>
            <a:r>
              <a:rPr lang="hu-HU" dirty="0" smtClean="0"/>
              <a:t>,</a:t>
            </a:r>
          </a:p>
          <a:p>
            <a:pPr marL="0" indent="0">
              <a:buNone/>
            </a:pPr>
            <a:r>
              <a:rPr lang="hu-HU" dirty="0" smtClean="0"/>
              <a:t>                                   közös ünnepek,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        kézműves foglalkozások,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        adományok,</a:t>
            </a:r>
          </a:p>
          <a:p>
            <a:pPr marL="0" indent="0">
              <a:buNone/>
            </a:pPr>
            <a:r>
              <a:rPr lang="hu-HU" dirty="0" smtClean="0"/>
              <a:t>                                   gyűjtés,</a:t>
            </a:r>
            <a:endParaRPr lang="hu-HU" dirty="0"/>
          </a:p>
          <a:p>
            <a:endParaRPr lang="hu-HU" dirty="0" smtClean="0"/>
          </a:p>
        </p:txBody>
      </p:sp>
      <p:pic>
        <p:nvPicPr>
          <p:cNvPr id="5" name="Picture 2" descr="C:\Users\Kovács Dávid\AppData\Local\Microsoft\Windows\Temporary Internet Files\Content.Outlook\78HWAB6O\vk_135_eves_vegleges.jpg"/>
          <p:cNvPicPr>
            <a:picLocks noChangeAspect="1" noChangeArrowheads="1"/>
          </p:cNvPicPr>
          <p:nvPr/>
        </p:nvPicPr>
        <p:blipFill>
          <a:blip r:embed="rId2" cstate="print"/>
          <a:srcRect l="24013" t="17696" r="29525" b="29950"/>
          <a:stretch>
            <a:fillRect/>
          </a:stretch>
        </p:blipFill>
        <p:spPr bwMode="auto">
          <a:xfrm>
            <a:off x="6565942" y="5013176"/>
            <a:ext cx="2578057" cy="167531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061385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Az együttműködés formái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hu-HU" dirty="0" smtClean="0"/>
          </a:p>
          <a:p>
            <a:r>
              <a:rPr lang="hu-HU" b="1" dirty="0"/>
              <a:t>Szabadulók </a:t>
            </a:r>
            <a:r>
              <a:rPr lang="hu-HU" b="1" dirty="0" smtClean="0"/>
              <a:t>körében: </a:t>
            </a:r>
            <a:r>
              <a:rPr lang="hu-HU" dirty="0" smtClean="0"/>
              <a:t>ruházat</a:t>
            </a:r>
            <a:r>
              <a:rPr lang="hu-HU" dirty="0"/>
              <a:t>, </a:t>
            </a:r>
          </a:p>
          <a:p>
            <a:pPr marL="0" indent="0">
              <a:buNone/>
            </a:pPr>
            <a:r>
              <a:rPr lang="hu-HU" dirty="0" smtClean="0"/>
              <a:t>                                            élelmiszer</a:t>
            </a:r>
            <a:r>
              <a:rPr lang="hu-HU" dirty="0"/>
              <a:t>, </a:t>
            </a:r>
            <a:endParaRPr lang="hu-HU" dirty="0" smtClean="0"/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                 utazási </a:t>
            </a:r>
            <a:r>
              <a:rPr lang="hu-HU" dirty="0"/>
              <a:t>költség</a:t>
            </a:r>
            <a:r>
              <a:rPr lang="hu-HU" dirty="0" smtClean="0"/>
              <a:t>, </a:t>
            </a:r>
          </a:p>
          <a:p>
            <a:pPr marL="0" indent="0">
              <a:buNone/>
            </a:pPr>
            <a:r>
              <a:rPr lang="hu-HU" dirty="0" smtClean="0"/>
              <a:t>                                            szállás (hajléktalan ellátás)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                 munka</a:t>
            </a:r>
            <a:endParaRPr lang="hu-HU" dirty="0"/>
          </a:p>
          <a:p>
            <a:endParaRPr lang="hu-HU" dirty="0"/>
          </a:p>
          <a:p>
            <a:endParaRPr lang="hu-HU" dirty="0" smtClean="0"/>
          </a:p>
          <a:p>
            <a:r>
              <a:rPr lang="hu-HU" b="1" dirty="0" smtClean="0"/>
              <a:t>A társadalom felé</a:t>
            </a:r>
            <a:r>
              <a:rPr lang="hu-HU" dirty="0" smtClean="0"/>
              <a:t>:    szemléletformálás</a:t>
            </a:r>
          </a:p>
          <a:p>
            <a:pPr marL="0" indent="0">
              <a:buNone/>
            </a:pPr>
            <a:r>
              <a:rPr lang="hu-HU" dirty="0" smtClean="0"/>
              <a:t>                                           tájékoztatás,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                bizalom építés,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                motiválás,  </a:t>
            </a:r>
            <a:endParaRPr lang="hu-HU" dirty="0"/>
          </a:p>
        </p:txBody>
      </p:sp>
      <p:pic>
        <p:nvPicPr>
          <p:cNvPr id="6" name="Picture 2" descr="C:\Users\Kovács Dávid\AppData\Local\Microsoft\Windows\Temporary Internet Files\Content.Outlook\78HWAB6O\vk_135_eves_vegleges.jpg"/>
          <p:cNvPicPr>
            <a:picLocks noChangeAspect="1" noChangeArrowheads="1"/>
          </p:cNvPicPr>
          <p:nvPr/>
        </p:nvPicPr>
        <p:blipFill>
          <a:blip r:embed="rId3" cstate="print"/>
          <a:srcRect l="24013" t="17696" r="29525" b="29950"/>
          <a:stretch>
            <a:fillRect/>
          </a:stretch>
        </p:blipFill>
        <p:spPr bwMode="auto">
          <a:xfrm>
            <a:off x="5508104" y="4221088"/>
            <a:ext cx="3424177" cy="1800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981040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Miért érdemes a civilszervezetekkel együttműködni?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Rugalmasak,</a:t>
            </a:r>
          </a:p>
          <a:p>
            <a:r>
              <a:rPr lang="hu-HU" dirty="0" smtClean="0"/>
              <a:t>Kezdeményezőek,</a:t>
            </a:r>
          </a:p>
          <a:p>
            <a:r>
              <a:rPr lang="hu-HU" dirty="0" smtClean="0"/>
              <a:t>Sokféle humánerőforrással rendelkeznek,</a:t>
            </a:r>
          </a:p>
          <a:p>
            <a:r>
              <a:rPr lang="hu-HU" dirty="0" smtClean="0"/>
              <a:t>Önkéntesek,</a:t>
            </a:r>
          </a:p>
          <a:p>
            <a:r>
              <a:rPr lang="hu-HU" dirty="0" smtClean="0"/>
              <a:t>Munkatársak,</a:t>
            </a:r>
          </a:p>
          <a:p>
            <a:r>
              <a:rPr lang="hu-HU" dirty="0" smtClean="0"/>
              <a:t>Együttműködő partnerek,</a:t>
            </a:r>
          </a:p>
          <a:p>
            <a:r>
              <a:rPr lang="hu-HU" dirty="0" smtClean="0"/>
              <a:t>Támogatók,</a:t>
            </a:r>
          </a:p>
          <a:p>
            <a:r>
              <a:rPr lang="hu-HU" dirty="0" smtClean="0"/>
              <a:t>Pályázatok, új forrás lehetőségek</a:t>
            </a:r>
            <a:endParaRPr lang="hu-HU" dirty="0"/>
          </a:p>
        </p:txBody>
      </p:sp>
      <p:pic>
        <p:nvPicPr>
          <p:cNvPr id="4" name="Picture 2" descr="C:\Users\Kovács Dávid\AppData\Local\Microsoft\Windows\Temporary Internet Files\Content.Outlook\78HWAB6O\vk_135_eves_vegleges.jpg"/>
          <p:cNvPicPr>
            <a:picLocks noChangeAspect="1" noChangeArrowheads="1"/>
          </p:cNvPicPr>
          <p:nvPr/>
        </p:nvPicPr>
        <p:blipFill>
          <a:blip r:embed="rId2" cstate="print"/>
          <a:srcRect l="24013" t="17696" r="29525" b="29950"/>
          <a:stretch>
            <a:fillRect/>
          </a:stretch>
        </p:blipFill>
        <p:spPr bwMode="auto">
          <a:xfrm>
            <a:off x="6565942" y="3861048"/>
            <a:ext cx="2578057" cy="282744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160306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u-HU" dirty="0"/>
              <a:t>Gyuri bácsi „</a:t>
            </a:r>
            <a:r>
              <a:rPr lang="hu-HU" dirty="0" smtClean="0"/>
              <a:t>hagyatéka”</a:t>
            </a:r>
            <a:endParaRPr lang="hu-HU" dirty="0"/>
          </a:p>
        </p:txBody>
      </p:sp>
      <p:pic>
        <p:nvPicPr>
          <p:cNvPr id="3" name="Tartalom helye 2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308225" y="2356829"/>
            <a:ext cx="4525963" cy="3014291"/>
          </a:xfrm>
        </p:spPr>
      </p:pic>
      <p:pic>
        <p:nvPicPr>
          <p:cNvPr id="6" name="Picture 2" descr="C:\Users\Kovács Dávid\AppData\Local\Microsoft\Windows\Temporary Internet Files\Content.Outlook\78HWAB6O\vk_135_eves_vegleges.jpg"/>
          <p:cNvPicPr>
            <a:picLocks noChangeAspect="1" noChangeArrowheads="1"/>
          </p:cNvPicPr>
          <p:nvPr/>
        </p:nvPicPr>
        <p:blipFill>
          <a:blip r:embed="rId3" cstate="print"/>
          <a:srcRect l="24013" t="17696" r="29525" b="29950"/>
          <a:stretch>
            <a:fillRect/>
          </a:stretch>
        </p:blipFill>
        <p:spPr bwMode="auto">
          <a:xfrm>
            <a:off x="457200" y="70273"/>
            <a:ext cx="2571639" cy="12241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890939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2074242"/>
          </a:xfrm>
        </p:spPr>
        <p:txBody>
          <a:bodyPr>
            <a:normAutofit/>
          </a:bodyPr>
          <a:lstStyle/>
          <a:p>
            <a:r>
              <a:rPr lang="hu-HU" sz="2400" dirty="0" smtClean="0"/>
              <a:t>„Tudd meg: szeretni kell, a gúny fintora nélkül, a púpost, a hülyét, a gonoszt, a szegényt, hogy majd Jézus elé dús diadalmi ékül jótetteid terítsd az út szőnyegeként.”</a:t>
            </a:r>
            <a:br>
              <a:rPr lang="hu-HU" sz="2400" dirty="0" smtClean="0"/>
            </a:br>
            <a:r>
              <a:rPr lang="hu-HU" sz="2000" dirty="0" smtClean="0"/>
              <a:t/>
            </a:r>
            <a:br>
              <a:rPr lang="hu-HU" sz="2000" dirty="0" smtClean="0"/>
            </a:br>
            <a:r>
              <a:rPr lang="hu-HU" sz="2000" dirty="0" smtClean="0"/>
              <a:t>                                                                                          /Charles Baudelaire/</a:t>
            </a:r>
            <a:endParaRPr lang="hu-HU" sz="2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pPr marL="0" indent="0" algn="ctr">
              <a:buNone/>
            </a:pPr>
            <a:endParaRPr lang="hu-HU" dirty="0" smtClean="0"/>
          </a:p>
          <a:p>
            <a:pPr marL="0" indent="0" algn="ctr">
              <a:buNone/>
            </a:pPr>
            <a:r>
              <a:rPr lang="hu-HU" sz="3600" dirty="0"/>
              <a:t>Köszönöm a megtisztelő figyelmet!</a:t>
            </a:r>
            <a:br>
              <a:rPr lang="hu-HU" sz="3600" dirty="0"/>
            </a:br>
            <a:endParaRPr lang="hu-HU" sz="3600" dirty="0"/>
          </a:p>
          <a:p>
            <a:pPr marL="0" indent="0" algn="ctr">
              <a:buNone/>
            </a:pPr>
            <a:endParaRPr lang="hu-HU" dirty="0"/>
          </a:p>
          <a:p>
            <a:pPr marL="0" indent="0" algn="ctr">
              <a:buNone/>
            </a:pPr>
            <a:r>
              <a:rPr lang="hu-HU" dirty="0" smtClean="0"/>
              <a:t> </a:t>
            </a:r>
          </a:p>
        </p:txBody>
      </p:sp>
      <p:pic>
        <p:nvPicPr>
          <p:cNvPr id="4" name="Picture 2" descr="C:\Users\Kovács Dávid\AppData\Local\Microsoft\Windows\Temporary Internet Files\Content.Outlook\78HWAB6O\vk_135_eves_vegleges.jpg"/>
          <p:cNvPicPr>
            <a:picLocks noChangeAspect="1" noChangeArrowheads="1"/>
          </p:cNvPicPr>
          <p:nvPr/>
        </p:nvPicPr>
        <p:blipFill>
          <a:blip r:embed="rId2" cstate="print"/>
          <a:srcRect l="24013" t="17696" r="29525" b="29950"/>
          <a:stretch>
            <a:fillRect/>
          </a:stretch>
        </p:blipFill>
        <p:spPr bwMode="auto">
          <a:xfrm>
            <a:off x="2798765" y="4042416"/>
            <a:ext cx="3546469" cy="20882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43216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038815"/>
            <a:ext cx="8229600" cy="580926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    Civilszervezetek feladata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u-HU" dirty="0" smtClean="0"/>
          </a:p>
          <a:p>
            <a:r>
              <a:rPr lang="hu-HU" dirty="0" smtClean="0"/>
              <a:t>Saját profilú tevékenység,</a:t>
            </a:r>
          </a:p>
          <a:p>
            <a:r>
              <a:rPr lang="hu-HU" dirty="0" smtClean="0"/>
              <a:t>„Civil-kontroll”,</a:t>
            </a:r>
          </a:p>
          <a:p>
            <a:r>
              <a:rPr lang="hu-HU" dirty="0" smtClean="0"/>
              <a:t>Szemléletformálás – a társadalmi együttlét jobbá, humánusabbá tétele,</a:t>
            </a:r>
          </a:p>
          <a:p>
            <a:r>
              <a:rPr lang="hu-HU" dirty="0" smtClean="0"/>
              <a:t>Esély: a társadalomba való beilleszkedésre,</a:t>
            </a:r>
            <a:endParaRPr lang="hu-HU" dirty="0"/>
          </a:p>
        </p:txBody>
      </p:sp>
      <p:pic>
        <p:nvPicPr>
          <p:cNvPr id="5" name="Picture 2" descr="C:\Users\Kovács Dávid\AppData\Local\Microsoft\Windows\Temporary Internet Files\Content.Outlook\78HWAB6O\vk_135_eves_vegleges.jpg"/>
          <p:cNvPicPr>
            <a:picLocks noChangeAspect="1" noChangeArrowheads="1"/>
          </p:cNvPicPr>
          <p:nvPr/>
        </p:nvPicPr>
        <p:blipFill>
          <a:blip r:embed="rId2" cstate="print"/>
          <a:srcRect l="24013" t="17696" r="29525" b="29950"/>
          <a:stretch>
            <a:fillRect/>
          </a:stretch>
        </p:blipFill>
        <p:spPr bwMode="auto">
          <a:xfrm>
            <a:off x="107504" y="116632"/>
            <a:ext cx="1936366" cy="133955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62176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/>
          <a:lstStyle/>
          <a:p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    Küldetése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endParaRPr lang="hu-HU" dirty="0" smtClean="0"/>
          </a:p>
          <a:p>
            <a:pPr algn="just"/>
            <a:r>
              <a:rPr lang="hu-HU" dirty="0" smtClean="0"/>
              <a:t>„Ments életet, változtass szemléletet!”</a:t>
            </a:r>
          </a:p>
          <a:p>
            <a:pPr algn="just"/>
            <a:r>
              <a:rPr lang="hu-HU" dirty="0" smtClean="0"/>
              <a:t>A segítségre szoruló emberek érdekében cselekszik.</a:t>
            </a:r>
          </a:p>
          <a:p>
            <a:pPr algn="just"/>
            <a:r>
              <a:rPr lang="hu-HU" dirty="0" smtClean="0"/>
              <a:t>Részt vesz a katasztrófák és társadalmi, gazdasági válságok idején a humanitárius segítségnyújtásban.</a:t>
            </a:r>
          </a:p>
          <a:p>
            <a:pPr algn="just"/>
            <a:r>
              <a:rPr lang="hu-HU" dirty="0" smtClean="0"/>
              <a:t>Döntéshozó fórumokon kifejezésre juttatja a sebezhető emberek aggodalmait és érdekeit</a:t>
            </a:r>
            <a:endParaRPr lang="hu-HU" dirty="0"/>
          </a:p>
        </p:txBody>
      </p:sp>
      <p:pic>
        <p:nvPicPr>
          <p:cNvPr id="5" name="Picture 2" descr="C:\Users\Kovács Dávid\AppData\Local\Microsoft\Windows\Temporary Internet Files\Content.Outlook\78HWAB6O\vk_135_eves_vegleges.jpg"/>
          <p:cNvPicPr>
            <a:picLocks noChangeAspect="1" noChangeArrowheads="1"/>
          </p:cNvPicPr>
          <p:nvPr/>
        </p:nvPicPr>
        <p:blipFill>
          <a:blip r:embed="rId2" cstate="print"/>
          <a:srcRect l="24013" t="17696" r="29525" b="29950"/>
          <a:stretch>
            <a:fillRect/>
          </a:stretch>
        </p:blipFill>
        <p:spPr bwMode="auto">
          <a:xfrm>
            <a:off x="323528" y="155589"/>
            <a:ext cx="2088232" cy="144461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15330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</p:spPr>
        <p:txBody>
          <a:bodyPr>
            <a:normAutofit/>
          </a:bodyPr>
          <a:lstStyle/>
          <a:p>
            <a:r>
              <a:rPr lang="hu-HU" dirty="0" smtClean="0"/>
              <a:t>Jövőképe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algn="just"/>
            <a:endParaRPr lang="hu-HU" dirty="0" smtClean="0"/>
          </a:p>
          <a:p>
            <a:pPr algn="just"/>
            <a:r>
              <a:rPr lang="hu-HU" dirty="0" smtClean="0"/>
              <a:t>A Magyar Vöröskereszt egy olyan szervezet, amely a társadalom és a kormányzat elismertségét élvezve, a Nemzetközi Vöröskereszt Mozgalom értékeire és az önkéntesség erejére építve, hatékonyan, kreatívan mozgósítja az erőforrásokat az emberi szenvedés enyhítése, az emberi méltóság, a társadalmi befogadás, a társadalmi összetartozás és a béke előmozdítása érdekében.</a:t>
            </a:r>
            <a:endParaRPr lang="hu-HU" dirty="0"/>
          </a:p>
        </p:txBody>
      </p:sp>
      <p:pic>
        <p:nvPicPr>
          <p:cNvPr id="4" name="Picture 2" descr="C:\Users\Kovács Dávid\AppData\Local\Microsoft\Windows\Temporary Internet Files\Content.Outlook\78HWAB6O\vk_135_eves_vegleges.jpg"/>
          <p:cNvPicPr>
            <a:picLocks noChangeAspect="1" noChangeArrowheads="1"/>
          </p:cNvPicPr>
          <p:nvPr/>
        </p:nvPicPr>
        <p:blipFill>
          <a:blip r:embed="rId3" cstate="print"/>
          <a:srcRect l="24013" t="17696" r="29525" b="29950"/>
          <a:stretch>
            <a:fillRect/>
          </a:stretch>
        </p:blipFill>
        <p:spPr bwMode="auto">
          <a:xfrm>
            <a:off x="611559" y="188640"/>
            <a:ext cx="1967931" cy="15841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00922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3" descr="http://i2.wp.com/ifrc-media.org/interactive/wp-content/uploads/2015/11/bgImage_3124.png?resize=51%2C5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213" y="2863832"/>
            <a:ext cx="485775" cy="476250"/>
          </a:xfrm>
          <a:prstGeom prst="rect">
            <a:avLst/>
          </a:prstGeom>
          <a:noFill/>
        </p:spPr>
      </p:pic>
      <p:pic>
        <p:nvPicPr>
          <p:cNvPr id="23" name="Picture 2" descr="bgImage_339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0045" y="5351115"/>
            <a:ext cx="485775" cy="476250"/>
          </a:xfrm>
          <a:prstGeom prst="rect">
            <a:avLst/>
          </a:prstGeom>
          <a:noFill/>
        </p:spPr>
      </p:pic>
      <p:pic>
        <p:nvPicPr>
          <p:cNvPr id="24" name="Picture 4" descr="bgImage_305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1213" y="2336583"/>
            <a:ext cx="485775" cy="476250"/>
          </a:xfrm>
          <a:prstGeom prst="rect">
            <a:avLst/>
          </a:prstGeom>
          <a:noFill/>
        </p:spPr>
      </p:pic>
      <p:pic>
        <p:nvPicPr>
          <p:cNvPr id="25" name="Picture 6" descr="bgImage_319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2006" y="3391082"/>
            <a:ext cx="485775" cy="476250"/>
          </a:xfrm>
          <a:prstGeom prst="rect">
            <a:avLst/>
          </a:prstGeom>
          <a:noFill/>
        </p:spPr>
      </p:pic>
      <p:pic>
        <p:nvPicPr>
          <p:cNvPr id="26" name="Picture 8" descr="bgImage_325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2007" y="3876699"/>
            <a:ext cx="485775" cy="476250"/>
          </a:xfrm>
          <a:prstGeom prst="rect">
            <a:avLst/>
          </a:prstGeom>
          <a:noFill/>
        </p:spPr>
      </p:pic>
      <p:pic>
        <p:nvPicPr>
          <p:cNvPr id="27" name="Picture 10" descr="bgImage_332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01313" y="4379881"/>
            <a:ext cx="485775" cy="476250"/>
          </a:xfrm>
          <a:prstGeom prst="rect">
            <a:avLst/>
          </a:prstGeom>
          <a:noFill/>
        </p:spPr>
      </p:pic>
      <p:pic>
        <p:nvPicPr>
          <p:cNvPr id="28" name="Picture 12" descr="bgImage_345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88419" y="4883063"/>
            <a:ext cx="485775" cy="476250"/>
          </a:xfrm>
          <a:prstGeom prst="rect">
            <a:avLst/>
          </a:prstGeom>
          <a:noFill/>
        </p:spPr>
      </p:pic>
      <p:sp>
        <p:nvSpPr>
          <p:cNvPr id="18" name="Lekerekített téglalap 17"/>
          <p:cNvSpPr/>
          <p:nvPr/>
        </p:nvSpPr>
        <p:spPr>
          <a:xfrm>
            <a:off x="1259632" y="1844824"/>
            <a:ext cx="2304256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3" name="Szövegdoboz 32"/>
          <p:cNvSpPr txBox="1"/>
          <p:nvPr/>
        </p:nvSpPr>
        <p:spPr>
          <a:xfrm>
            <a:off x="1259632" y="1844824"/>
            <a:ext cx="23042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>
                <a:solidFill>
                  <a:srgbClr val="FFFF00"/>
                </a:solidFill>
              </a:rPr>
              <a:t>Büntetés-végrehajtás Országos Parancsnoksága</a:t>
            </a:r>
            <a:endParaRPr lang="hu-HU" b="1" dirty="0">
              <a:solidFill>
                <a:srgbClr val="FFFF00"/>
              </a:solidFill>
            </a:endParaRPr>
          </a:p>
        </p:txBody>
      </p:sp>
      <p:sp>
        <p:nvSpPr>
          <p:cNvPr id="34" name="Lekerekített téglalap 33"/>
          <p:cNvSpPr/>
          <p:nvPr/>
        </p:nvSpPr>
        <p:spPr>
          <a:xfrm>
            <a:off x="1259632" y="3212976"/>
            <a:ext cx="2304256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5" name="Szövegdoboz 34"/>
          <p:cNvSpPr txBox="1"/>
          <p:nvPr/>
        </p:nvSpPr>
        <p:spPr>
          <a:xfrm>
            <a:off x="1259632" y="3358733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>
                <a:solidFill>
                  <a:srgbClr val="FFFF00"/>
                </a:solidFill>
              </a:rPr>
              <a:t>Büntetés-végrehajtási Intézmény</a:t>
            </a:r>
            <a:endParaRPr lang="hu-HU" b="1" dirty="0">
              <a:solidFill>
                <a:srgbClr val="FFFF00"/>
              </a:solidFill>
            </a:endParaRPr>
          </a:p>
        </p:txBody>
      </p:sp>
      <p:sp>
        <p:nvSpPr>
          <p:cNvPr id="36" name="Lekerekített téglalap 35"/>
          <p:cNvSpPr/>
          <p:nvPr/>
        </p:nvSpPr>
        <p:spPr>
          <a:xfrm>
            <a:off x="1259632" y="4653136"/>
            <a:ext cx="2304256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7" name="Szövegdoboz 36"/>
          <p:cNvSpPr txBox="1"/>
          <p:nvPr/>
        </p:nvSpPr>
        <p:spPr>
          <a:xfrm>
            <a:off x="1259632" y="4798893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>
                <a:solidFill>
                  <a:srgbClr val="FFFF00"/>
                </a:solidFill>
              </a:rPr>
              <a:t>Büntetés-végrehajtási Osztály</a:t>
            </a:r>
            <a:endParaRPr lang="hu-HU" b="1" dirty="0">
              <a:solidFill>
                <a:srgbClr val="FFFF00"/>
              </a:solidFill>
            </a:endParaRPr>
          </a:p>
        </p:txBody>
      </p:sp>
      <p:sp>
        <p:nvSpPr>
          <p:cNvPr id="38" name="Lekerekített téglalap 37"/>
          <p:cNvSpPr/>
          <p:nvPr/>
        </p:nvSpPr>
        <p:spPr>
          <a:xfrm>
            <a:off x="6084168" y="1844824"/>
            <a:ext cx="2304256" cy="936104"/>
          </a:xfrm>
          <a:prstGeom prst="roundRect">
            <a:avLst/>
          </a:prstGeom>
          <a:solidFill>
            <a:srgbClr val="FF000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9" name="Szövegdoboz 38"/>
          <p:cNvSpPr txBox="1"/>
          <p:nvPr/>
        </p:nvSpPr>
        <p:spPr>
          <a:xfrm>
            <a:off x="6084168" y="1916832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>
                <a:solidFill>
                  <a:schemeClr val="bg1"/>
                </a:solidFill>
              </a:rPr>
              <a:t>Magyar Vöröskereszt Országos Igazgatósága</a:t>
            </a:r>
            <a:endParaRPr lang="hu-HU" b="1" dirty="0">
              <a:solidFill>
                <a:schemeClr val="bg1"/>
              </a:solidFill>
            </a:endParaRPr>
          </a:p>
        </p:txBody>
      </p:sp>
      <p:sp>
        <p:nvSpPr>
          <p:cNvPr id="40" name="Lekerekített téglalap 39"/>
          <p:cNvSpPr/>
          <p:nvPr/>
        </p:nvSpPr>
        <p:spPr>
          <a:xfrm>
            <a:off x="6084168" y="3212976"/>
            <a:ext cx="2304256" cy="936104"/>
          </a:xfrm>
          <a:prstGeom prst="roundRect">
            <a:avLst/>
          </a:prstGeom>
          <a:solidFill>
            <a:srgbClr val="FF000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1" name="Szövegdoboz 40"/>
          <p:cNvSpPr txBox="1"/>
          <p:nvPr/>
        </p:nvSpPr>
        <p:spPr>
          <a:xfrm>
            <a:off x="6084168" y="3212976"/>
            <a:ext cx="23042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>
                <a:solidFill>
                  <a:schemeClr val="bg1"/>
                </a:solidFill>
              </a:rPr>
              <a:t>Magyar Vöröskereszt megyei/fővárosi szervezetei</a:t>
            </a:r>
          </a:p>
        </p:txBody>
      </p:sp>
      <p:sp>
        <p:nvSpPr>
          <p:cNvPr id="42" name="Lekerekített téglalap 41"/>
          <p:cNvSpPr/>
          <p:nvPr/>
        </p:nvSpPr>
        <p:spPr>
          <a:xfrm>
            <a:off x="6084168" y="4653136"/>
            <a:ext cx="2304256" cy="936104"/>
          </a:xfrm>
          <a:prstGeom prst="roundRect">
            <a:avLst/>
          </a:prstGeom>
          <a:solidFill>
            <a:srgbClr val="FF000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3" name="Szövegdoboz 42"/>
          <p:cNvSpPr txBox="1"/>
          <p:nvPr/>
        </p:nvSpPr>
        <p:spPr>
          <a:xfrm>
            <a:off x="6084168" y="4653136"/>
            <a:ext cx="23042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>
                <a:solidFill>
                  <a:schemeClr val="bg1"/>
                </a:solidFill>
              </a:rPr>
              <a:t>Magyar Vöröskereszt megyei/fővárosi szakmai vezetők</a:t>
            </a:r>
          </a:p>
        </p:txBody>
      </p:sp>
      <p:sp>
        <p:nvSpPr>
          <p:cNvPr id="44" name="Szövegdoboz 43"/>
          <p:cNvSpPr txBox="1"/>
          <p:nvPr/>
        </p:nvSpPr>
        <p:spPr>
          <a:xfrm>
            <a:off x="2627784" y="836712"/>
            <a:ext cx="4464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dirty="0" smtClean="0"/>
              <a:t>KAPCSOLATI SZINTEK</a:t>
            </a:r>
            <a:endParaRPr lang="hu-HU" sz="2400" b="1" dirty="0"/>
          </a:p>
        </p:txBody>
      </p:sp>
      <p:cxnSp>
        <p:nvCxnSpPr>
          <p:cNvPr id="46" name="Egyenes összekötő nyíllal 45"/>
          <p:cNvCxnSpPr/>
          <p:nvPr/>
        </p:nvCxnSpPr>
        <p:spPr>
          <a:xfrm>
            <a:off x="3923928" y="2348880"/>
            <a:ext cx="1872208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gyenes összekötő nyíllal 46"/>
          <p:cNvCxnSpPr/>
          <p:nvPr/>
        </p:nvCxnSpPr>
        <p:spPr>
          <a:xfrm>
            <a:off x="3923928" y="3645024"/>
            <a:ext cx="1872208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gyenes összekötő nyíllal 47"/>
          <p:cNvCxnSpPr/>
          <p:nvPr/>
        </p:nvCxnSpPr>
        <p:spPr>
          <a:xfrm>
            <a:off x="3923928" y="5157192"/>
            <a:ext cx="1872208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Szövegdoboz 48"/>
          <p:cNvSpPr txBox="1"/>
          <p:nvPr/>
        </p:nvSpPr>
        <p:spPr>
          <a:xfrm>
            <a:off x="3995936" y="197954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stratégiai szint</a:t>
            </a:r>
            <a:endParaRPr lang="hu-HU" dirty="0"/>
          </a:p>
        </p:txBody>
      </p:sp>
      <p:sp>
        <p:nvSpPr>
          <p:cNvPr id="50" name="Szövegdoboz 49"/>
          <p:cNvSpPr txBox="1"/>
          <p:nvPr/>
        </p:nvSpPr>
        <p:spPr>
          <a:xfrm>
            <a:off x="3995936" y="3284984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taktikai szint</a:t>
            </a:r>
            <a:endParaRPr lang="hu-HU" dirty="0"/>
          </a:p>
        </p:txBody>
      </p:sp>
      <p:sp>
        <p:nvSpPr>
          <p:cNvPr id="51" name="Szövegdoboz 50"/>
          <p:cNvSpPr txBox="1"/>
          <p:nvPr/>
        </p:nvSpPr>
        <p:spPr>
          <a:xfrm>
            <a:off x="3995936" y="478786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Operatív szint</a:t>
            </a:r>
            <a:endParaRPr lang="hu-HU" dirty="0"/>
          </a:p>
        </p:txBody>
      </p:sp>
      <p:pic>
        <p:nvPicPr>
          <p:cNvPr id="29" name="Picture 2" descr="C:\Users\Kovács Dávid\AppData\Local\Microsoft\Windows\Temporary Internet Files\Content.Outlook\78HWAB6O\vk_135_eves_vegleges.jpg"/>
          <p:cNvPicPr>
            <a:picLocks noChangeAspect="1" noChangeArrowheads="1"/>
          </p:cNvPicPr>
          <p:nvPr/>
        </p:nvPicPr>
        <p:blipFill>
          <a:blip r:embed="rId10" cstate="print"/>
          <a:srcRect l="24013" t="17696" r="29525" b="29950"/>
          <a:stretch>
            <a:fillRect/>
          </a:stretch>
        </p:blipFill>
        <p:spPr bwMode="auto">
          <a:xfrm>
            <a:off x="275666" y="88494"/>
            <a:ext cx="1967931" cy="14817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http://i2.wp.com/ifrc-media.org/interactive/wp-content/uploads/2015/11/bgImage_3124.png?resize=51%2C5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782" y="2985383"/>
            <a:ext cx="485775" cy="476250"/>
          </a:xfrm>
          <a:prstGeom prst="rect">
            <a:avLst/>
          </a:prstGeom>
          <a:noFill/>
        </p:spPr>
      </p:pic>
      <p:pic>
        <p:nvPicPr>
          <p:cNvPr id="7" name="Picture 2" descr="bgImage_339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649" y="5722339"/>
            <a:ext cx="485775" cy="476250"/>
          </a:xfrm>
          <a:prstGeom prst="rect">
            <a:avLst/>
          </a:prstGeom>
          <a:noFill/>
        </p:spPr>
      </p:pic>
      <p:pic>
        <p:nvPicPr>
          <p:cNvPr id="8" name="Picture 4" descr="bgImage_305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1323" y="2471205"/>
            <a:ext cx="485775" cy="476250"/>
          </a:xfrm>
          <a:prstGeom prst="rect">
            <a:avLst/>
          </a:prstGeom>
          <a:noFill/>
        </p:spPr>
      </p:pic>
      <p:pic>
        <p:nvPicPr>
          <p:cNvPr id="9" name="Picture 6" descr="bgImage_319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5783" y="3534749"/>
            <a:ext cx="485775" cy="476250"/>
          </a:xfrm>
          <a:prstGeom prst="rect">
            <a:avLst/>
          </a:prstGeom>
          <a:noFill/>
        </p:spPr>
      </p:pic>
      <p:pic>
        <p:nvPicPr>
          <p:cNvPr id="10" name="Picture 8" descr="bgImage_325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1323" y="4112933"/>
            <a:ext cx="485775" cy="476250"/>
          </a:xfrm>
          <a:prstGeom prst="rect">
            <a:avLst/>
          </a:prstGeom>
          <a:noFill/>
        </p:spPr>
      </p:pic>
      <p:pic>
        <p:nvPicPr>
          <p:cNvPr id="11" name="Picture 10" descr="bgImage_332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25784" y="4659071"/>
            <a:ext cx="485775" cy="476250"/>
          </a:xfrm>
          <a:prstGeom prst="rect">
            <a:avLst/>
          </a:prstGeom>
          <a:noFill/>
        </p:spPr>
      </p:pic>
      <p:pic>
        <p:nvPicPr>
          <p:cNvPr id="12" name="Picture 12" descr="bgImage_345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25785" y="5185587"/>
            <a:ext cx="485775" cy="476250"/>
          </a:xfrm>
          <a:prstGeom prst="rect">
            <a:avLst/>
          </a:prstGeom>
          <a:noFill/>
        </p:spPr>
      </p:pic>
      <p:sp>
        <p:nvSpPr>
          <p:cNvPr id="17" name="Szövegdoboz 16"/>
          <p:cNvSpPr txBox="1"/>
          <p:nvPr/>
        </p:nvSpPr>
        <p:spPr>
          <a:xfrm>
            <a:off x="611560" y="965334"/>
            <a:ext cx="8244408" cy="6324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600"/>
              </a:spcAft>
            </a:pPr>
            <a:endParaRPr lang="hu-HU" sz="2800" b="1" dirty="0" smtClean="0">
              <a:solidFill>
                <a:srgbClr val="FF0000"/>
              </a:solidFill>
            </a:endParaRPr>
          </a:p>
          <a:p>
            <a:pPr lvl="0">
              <a:spcAft>
                <a:spcPts val="600"/>
              </a:spcAft>
            </a:pPr>
            <a:r>
              <a:rPr lang="hu-HU" sz="2800" b="1" dirty="0" smtClean="0">
                <a:solidFill>
                  <a:srgbClr val="FF0000"/>
                </a:solidFill>
              </a:rPr>
              <a:t>Mérföldkövek:</a:t>
            </a:r>
          </a:p>
          <a:p>
            <a:pPr marL="182563" lvl="0" indent="-182563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182563" algn="l"/>
              </a:tabLst>
            </a:pPr>
            <a:endParaRPr lang="hu-HU" sz="2400" b="1" dirty="0" smtClean="0">
              <a:solidFill>
                <a:srgbClr val="FF0000"/>
              </a:solidFill>
            </a:endParaRPr>
          </a:p>
          <a:p>
            <a:pPr marL="182563" lvl="0" indent="-182563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182563" algn="l"/>
              </a:tabLst>
            </a:pPr>
            <a:r>
              <a:rPr lang="hu-HU" sz="2400" b="1" dirty="0" smtClean="0">
                <a:solidFill>
                  <a:srgbClr val="FF0000"/>
                </a:solidFill>
              </a:rPr>
              <a:t>1986.</a:t>
            </a:r>
            <a:r>
              <a:rPr lang="hu-HU" sz="2400" dirty="0" smtClean="0"/>
              <a:t> – az első (alap) megállapodás;</a:t>
            </a:r>
          </a:p>
          <a:p>
            <a:pPr marL="182563" indent="-182563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182563" algn="l"/>
              </a:tabLst>
            </a:pPr>
            <a:r>
              <a:rPr lang="hu-HU" sz="2400" b="1" dirty="0">
                <a:solidFill>
                  <a:srgbClr val="FF0000"/>
                </a:solidFill>
              </a:rPr>
              <a:t>1993.</a:t>
            </a:r>
            <a:r>
              <a:rPr lang="hu-HU" sz="2400" dirty="0">
                <a:solidFill>
                  <a:srgbClr val="FF0000"/>
                </a:solidFill>
              </a:rPr>
              <a:t> </a:t>
            </a:r>
            <a:r>
              <a:rPr lang="hu-HU" sz="2400" dirty="0"/>
              <a:t>– első megújítás (országos és megyei szintű együttműködési megállapodások megkötése); </a:t>
            </a:r>
            <a:endParaRPr lang="hu-HU" sz="2400" dirty="0" smtClean="0"/>
          </a:p>
          <a:p>
            <a:pPr>
              <a:lnSpc>
                <a:spcPct val="150000"/>
              </a:lnSpc>
            </a:pPr>
            <a:r>
              <a:rPr lang="hu-HU" sz="2400" b="1" dirty="0" smtClean="0">
                <a:solidFill>
                  <a:srgbClr val="FF0000"/>
                </a:solidFill>
              </a:rPr>
              <a:t>   2015</a:t>
            </a:r>
            <a:r>
              <a:rPr lang="hu-HU" sz="2400" b="1" dirty="0">
                <a:solidFill>
                  <a:srgbClr val="FF0000"/>
                </a:solidFill>
              </a:rPr>
              <a:t>.</a:t>
            </a:r>
            <a:r>
              <a:rPr lang="hu-HU" sz="2400" dirty="0"/>
              <a:t> </a:t>
            </a:r>
            <a:r>
              <a:rPr lang="hu-HU" sz="2000" b="1" dirty="0"/>
              <a:t>Együttműködési Megállapodás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hu-HU" sz="2000" b="1" dirty="0"/>
              <a:t>Veszprém  Megyei Büntetés-végrehajtási Intézmény  -  Magyar Vöröskereszt Veszprém Megyei Szervezete</a:t>
            </a:r>
          </a:p>
          <a:p>
            <a:pPr marL="182563" indent="-182563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182563" algn="l"/>
              </a:tabLst>
            </a:pPr>
            <a:r>
              <a:rPr lang="hu-HU" sz="2000" b="1" dirty="0"/>
              <a:t>Váci Fegyház és Börtön  -  Magyar Vöröskereszt Pest Megyei Szervezete</a:t>
            </a:r>
          </a:p>
          <a:p>
            <a:pPr marL="182563" lvl="0" indent="-182563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182563" algn="l"/>
              </a:tabLst>
            </a:pPr>
            <a:r>
              <a:rPr lang="hu-HU" sz="2400" b="1" dirty="0" smtClean="0">
                <a:solidFill>
                  <a:srgbClr val="FF0000"/>
                </a:solidFill>
              </a:rPr>
              <a:t>2016</a:t>
            </a:r>
            <a:r>
              <a:rPr lang="hu-HU" sz="2400" b="1" dirty="0">
                <a:solidFill>
                  <a:srgbClr val="FF0000"/>
                </a:solidFill>
              </a:rPr>
              <a:t>. </a:t>
            </a:r>
            <a:r>
              <a:rPr lang="hu-HU" sz="2400" dirty="0"/>
              <a:t>MVK – </a:t>
            </a:r>
            <a:r>
              <a:rPr lang="hu-HU" sz="2400" dirty="0" err="1"/>
              <a:t>BvOP</a:t>
            </a:r>
            <a:r>
              <a:rPr lang="hu-HU" sz="2400" dirty="0"/>
              <a:t> megállapodás </a:t>
            </a:r>
            <a:r>
              <a:rPr lang="hu-HU" sz="2400" dirty="0" smtClean="0"/>
              <a:t>megújítása (folyamatban)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tabLst>
                <a:tab pos="182563" algn="l"/>
              </a:tabLst>
            </a:pPr>
            <a:endParaRPr lang="hu-HU" sz="2400" dirty="0" smtClean="0"/>
          </a:p>
          <a:p>
            <a:pPr lvl="0">
              <a:spcBef>
                <a:spcPts val="600"/>
              </a:spcBef>
              <a:spcAft>
                <a:spcPts val="600"/>
              </a:spcAft>
              <a:tabLst>
                <a:tab pos="182563" algn="l"/>
              </a:tabLst>
            </a:pPr>
            <a:endParaRPr lang="hu-HU" sz="2400" dirty="0" smtClean="0"/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7164288" y="1005476"/>
            <a:ext cx="1512168" cy="1008832"/>
          </a:xfrm>
          <a:prstGeom prst="rect">
            <a:avLst/>
          </a:prstGeom>
        </p:spPr>
      </p:pic>
      <p:pic>
        <p:nvPicPr>
          <p:cNvPr id="13" name="Picture 2" descr="C:\Users\Kovács Dávid\AppData\Local\Microsoft\Windows\Temporary Internet Files\Content.Outlook\78HWAB6O\vk_135_eves_vegleges.jpg"/>
          <p:cNvPicPr>
            <a:picLocks noChangeAspect="1" noChangeArrowheads="1"/>
          </p:cNvPicPr>
          <p:nvPr/>
        </p:nvPicPr>
        <p:blipFill>
          <a:blip r:embed="rId11" cstate="print"/>
          <a:srcRect l="24013" t="17696" r="29525" b="29950"/>
          <a:stretch>
            <a:fillRect/>
          </a:stretch>
        </p:blipFill>
        <p:spPr bwMode="auto">
          <a:xfrm>
            <a:off x="71652" y="137766"/>
            <a:ext cx="1967931" cy="11321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10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1000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1000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1000"/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2" dur="1000"/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http://i2.wp.com/ifrc-media.org/interactive/wp-content/uploads/2015/11/bgImage_3124.png?resize=51%2C5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4928" y="3136668"/>
            <a:ext cx="485775" cy="476250"/>
          </a:xfrm>
          <a:prstGeom prst="rect">
            <a:avLst/>
          </a:prstGeom>
          <a:noFill/>
        </p:spPr>
      </p:pic>
      <p:pic>
        <p:nvPicPr>
          <p:cNvPr id="7" name="Picture 2" descr="bgImage_339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7016" y="5752790"/>
            <a:ext cx="485775" cy="476250"/>
          </a:xfrm>
          <a:prstGeom prst="rect">
            <a:avLst/>
          </a:prstGeom>
          <a:noFill/>
        </p:spPr>
      </p:pic>
      <p:pic>
        <p:nvPicPr>
          <p:cNvPr id="8" name="Picture 4" descr="bgImage_305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2188" y="2596432"/>
            <a:ext cx="485775" cy="476250"/>
          </a:xfrm>
          <a:prstGeom prst="rect">
            <a:avLst/>
          </a:prstGeom>
          <a:noFill/>
        </p:spPr>
      </p:pic>
      <p:pic>
        <p:nvPicPr>
          <p:cNvPr id="9" name="Picture 6" descr="bgImage_319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3204" y="3676904"/>
            <a:ext cx="485775" cy="476250"/>
          </a:xfrm>
          <a:prstGeom prst="rect">
            <a:avLst/>
          </a:prstGeom>
          <a:noFill/>
        </p:spPr>
      </p:pic>
      <p:pic>
        <p:nvPicPr>
          <p:cNvPr id="10" name="Picture 8" descr="bgImage_325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43205" y="4217140"/>
            <a:ext cx="485775" cy="476250"/>
          </a:xfrm>
          <a:prstGeom prst="rect">
            <a:avLst/>
          </a:prstGeom>
          <a:noFill/>
        </p:spPr>
      </p:pic>
      <p:pic>
        <p:nvPicPr>
          <p:cNvPr id="11" name="Picture 10" descr="bgImage_332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0464" y="4725383"/>
            <a:ext cx="485775" cy="476250"/>
          </a:xfrm>
          <a:prstGeom prst="rect">
            <a:avLst/>
          </a:prstGeom>
          <a:noFill/>
        </p:spPr>
      </p:pic>
      <p:pic>
        <p:nvPicPr>
          <p:cNvPr id="12" name="Picture 12" descr="bgImage_345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68740" y="5265619"/>
            <a:ext cx="485775" cy="476250"/>
          </a:xfrm>
          <a:prstGeom prst="rect">
            <a:avLst/>
          </a:prstGeom>
          <a:noFill/>
        </p:spPr>
      </p:pic>
      <p:sp>
        <p:nvSpPr>
          <p:cNvPr id="3" name="Téglalap 2"/>
          <p:cNvSpPr/>
          <p:nvPr/>
        </p:nvSpPr>
        <p:spPr>
          <a:xfrm>
            <a:off x="1043608" y="843754"/>
            <a:ext cx="4572000" cy="543225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  <a:tabLst>
                <a:tab pos="182563" algn="l"/>
              </a:tabLst>
            </a:pPr>
            <a:endParaRPr lang="hu-HU" sz="2400" b="1" dirty="0" smtClean="0">
              <a:solidFill>
                <a:srgbClr val="FF0000"/>
              </a:solidFill>
            </a:endParaRPr>
          </a:p>
          <a:p>
            <a:pPr lvl="0">
              <a:spcBef>
                <a:spcPts val="600"/>
              </a:spcBef>
              <a:spcAft>
                <a:spcPts val="600"/>
              </a:spcAft>
              <a:tabLst>
                <a:tab pos="182563" algn="l"/>
              </a:tabLst>
            </a:pPr>
            <a:r>
              <a:rPr lang="hu-HU" sz="2400" b="1" dirty="0" smtClean="0">
                <a:solidFill>
                  <a:srgbClr val="FF0000"/>
                </a:solidFill>
              </a:rPr>
              <a:t>Tevékenységek</a:t>
            </a:r>
            <a:r>
              <a:rPr lang="hu-HU" sz="2400" b="1" dirty="0">
                <a:solidFill>
                  <a:srgbClr val="FF0000"/>
                </a:solidFill>
              </a:rPr>
              <a:t>:</a:t>
            </a:r>
          </a:p>
          <a:p>
            <a:pPr marL="182563" indent="-182563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182563" algn="l"/>
              </a:tabLst>
            </a:pPr>
            <a:r>
              <a:rPr lang="hu-HU" sz="2400" dirty="0" smtClean="0"/>
              <a:t>’80-as </a:t>
            </a:r>
            <a:r>
              <a:rPr lang="hu-HU" sz="2400" dirty="0"/>
              <a:t>évek vége, ’90-es évek </a:t>
            </a:r>
            <a:r>
              <a:rPr lang="hu-HU" sz="2400" dirty="0" smtClean="0"/>
              <a:t>eleje</a:t>
            </a:r>
            <a:r>
              <a:rPr lang="hu-HU" sz="2400" dirty="0"/>
              <a:t>: fiatalkorúak beilleszkedésére helyeződött a hangsúly (Aszód, Tököl);</a:t>
            </a:r>
          </a:p>
          <a:p>
            <a:pPr marL="182563" indent="-182563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182563" algn="l"/>
              </a:tabLst>
            </a:pPr>
            <a:r>
              <a:rPr lang="hu-HU" sz="2400" dirty="0"/>
              <a:t>társadalmi pártfogók, mint önkéntesek bevonása</a:t>
            </a:r>
            <a:r>
              <a:rPr lang="hu-HU" sz="2400" dirty="0" smtClean="0"/>
              <a:t>;</a:t>
            </a:r>
            <a:r>
              <a:rPr lang="hu-HU" sz="2400" dirty="0">
                <a:latin typeface="Rockwell Extra Bold" pitchFamily="18" charset="0"/>
              </a:rPr>
              <a:t> </a:t>
            </a:r>
            <a:r>
              <a:rPr lang="hu-HU" sz="2400" dirty="0" smtClean="0"/>
              <a:t>Alapítvány </a:t>
            </a:r>
            <a:r>
              <a:rPr lang="hu-HU" sz="2400" dirty="0"/>
              <a:t>a Szabadságvesztésből Szabadultak Társadalmi Beilleszkedésének Támogatására </a:t>
            </a:r>
          </a:p>
          <a:p>
            <a:pPr marL="182563" lvl="0" indent="-182563">
              <a:spcAft>
                <a:spcPts val="600"/>
              </a:spcAft>
              <a:tabLst>
                <a:tab pos="182563" algn="l"/>
              </a:tabLst>
            </a:pPr>
            <a:r>
              <a:rPr lang="hu-HU" sz="2400" dirty="0"/>
              <a:t>   kuratórium munkájában való részvétel;</a:t>
            </a:r>
          </a:p>
        </p:txBody>
      </p:sp>
      <p:sp>
        <p:nvSpPr>
          <p:cNvPr id="4" name="Téglalap 3"/>
          <p:cNvSpPr/>
          <p:nvPr/>
        </p:nvSpPr>
        <p:spPr>
          <a:xfrm>
            <a:off x="6841707" y="872609"/>
            <a:ext cx="18264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82563" indent="-182563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182563" algn="l"/>
              </a:tabLst>
            </a:pPr>
            <a:r>
              <a:rPr lang="hu-HU" dirty="0">
                <a:latin typeface="Rockwell Extra Bold" pitchFamily="18" charset="0"/>
              </a:rPr>
              <a:t>KEZDETEK</a:t>
            </a:r>
            <a:endParaRPr lang="hu-HU" dirty="0"/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5608" y="2209437"/>
            <a:ext cx="3321264" cy="2330712"/>
          </a:xfrm>
          <a:prstGeom prst="rect">
            <a:avLst/>
          </a:prstGeom>
        </p:spPr>
      </p:pic>
      <p:pic>
        <p:nvPicPr>
          <p:cNvPr id="13" name="Picture 2" descr="C:\Users\Kovács Dávid\AppData\Local\Microsoft\Windows\Temporary Internet Files\Content.Outlook\78HWAB6O\vk_135_eves_vegleges.jpg"/>
          <p:cNvPicPr>
            <a:picLocks noChangeAspect="1" noChangeArrowheads="1"/>
          </p:cNvPicPr>
          <p:nvPr/>
        </p:nvPicPr>
        <p:blipFill>
          <a:blip r:embed="rId11" cstate="print"/>
          <a:srcRect l="24013" t="17696" r="29525" b="29950"/>
          <a:stretch>
            <a:fillRect/>
          </a:stretch>
        </p:blipFill>
        <p:spPr bwMode="auto">
          <a:xfrm>
            <a:off x="59642" y="0"/>
            <a:ext cx="1967931" cy="13823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http://i2.wp.com/ifrc-media.org/interactive/wp-content/uploads/2015/11/bgImage_3124.png?resize=51%2C5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653548"/>
            <a:ext cx="485775" cy="476250"/>
          </a:xfrm>
          <a:prstGeom prst="rect">
            <a:avLst/>
          </a:prstGeom>
          <a:noFill/>
        </p:spPr>
      </p:pic>
      <p:pic>
        <p:nvPicPr>
          <p:cNvPr id="7" name="Picture 2" descr="bgImage_339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4896966"/>
            <a:ext cx="485775" cy="476250"/>
          </a:xfrm>
          <a:prstGeom prst="rect">
            <a:avLst/>
          </a:prstGeom>
          <a:noFill/>
        </p:spPr>
      </p:pic>
      <p:pic>
        <p:nvPicPr>
          <p:cNvPr id="8" name="Picture 4" descr="bgImage_305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1005476"/>
            <a:ext cx="485775" cy="476250"/>
          </a:xfrm>
          <a:prstGeom prst="rect">
            <a:avLst/>
          </a:prstGeom>
          <a:noFill/>
        </p:spPr>
      </p:pic>
      <p:pic>
        <p:nvPicPr>
          <p:cNvPr id="9" name="Picture 6" descr="bgImage_319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9512" y="2301620"/>
            <a:ext cx="485775" cy="476250"/>
          </a:xfrm>
          <a:prstGeom prst="rect">
            <a:avLst/>
          </a:prstGeom>
          <a:noFill/>
        </p:spPr>
      </p:pic>
      <p:pic>
        <p:nvPicPr>
          <p:cNvPr id="10" name="Picture 8" descr="bgImage_325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9512" y="2949692"/>
            <a:ext cx="485775" cy="476250"/>
          </a:xfrm>
          <a:prstGeom prst="rect">
            <a:avLst/>
          </a:prstGeom>
          <a:noFill/>
        </p:spPr>
      </p:pic>
      <p:pic>
        <p:nvPicPr>
          <p:cNvPr id="11" name="Picture 10" descr="bgImage_332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79512" y="3597764"/>
            <a:ext cx="485775" cy="476250"/>
          </a:xfrm>
          <a:prstGeom prst="rect">
            <a:avLst/>
          </a:prstGeom>
          <a:noFill/>
        </p:spPr>
      </p:pic>
      <p:pic>
        <p:nvPicPr>
          <p:cNvPr id="12" name="Picture 12" descr="bgImage_345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79512" y="4245836"/>
            <a:ext cx="485775" cy="476250"/>
          </a:xfrm>
          <a:prstGeom prst="rect">
            <a:avLst/>
          </a:prstGeom>
          <a:noFill/>
        </p:spPr>
      </p:pic>
      <p:sp>
        <p:nvSpPr>
          <p:cNvPr id="16" name="Szövegdoboz 15"/>
          <p:cNvSpPr txBox="1"/>
          <p:nvPr/>
        </p:nvSpPr>
        <p:spPr>
          <a:xfrm>
            <a:off x="6119664" y="980728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latin typeface="Rockwell Extra Bold" pitchFamily="18" charset="0"/>
              </a:rPr>
              <a:t>KEZDETEK</a:t>
            </a:r>
            <a:endParaRPr lang="hu-HU" dirty="0">
              <a:latin typeface="Rockwell Extra Bold" pitchFamily="18" charset="0"/>
            </a:endParaRPr>
          </a:p>
        </p:txBody>
      </p:sp>
      <p:sp>
        <p:nvSpPr>
          <p:cNvPr id="17" name="Szövegdoboz 16"/>
          <p:cNvSpPr txBox="1"/>
          <p:nvPr/>
        </p:nvSpPr>
        <p:spPr>
          <a:xfrm>
            <a:off x="971600" y="836712"/>
            <a:ext cx="4968552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lvl="0" indent="-2667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266700" algn="l"/>
              </a:tabLst>
            </a:pPr>
            <a:r>
              <a:rPr lang="hu-HU" sz="2100" dirty="0" smtClean="0"/>
              <a:t>a Magyar Vöröskereszt az első  civil szervezet, melynek képviselői , munkatársai bemehettek az intézetekbe;</a:t>
            </a:r>
          </a:p>
          <a:p>
            <a:pPr marL="266700" indent="-2667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266700" algn="l"/>
              </a:tabLst>
            </a:pPr>
            <a:r>
              <a:rPr lang="hu-HU" sz="2100" dirty="0" smtClean="0"/>
              <a:t>képzések, közös programok megvalósítása (Pest megye, Bács-Kiskun megye intézetekben);</a:t>
            </a:r>
          </a:p>
          <a:p>
            <a:pPr marL="266700" indent="-2667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266700" algn="l"/>
              </a:tabLst>
            </a:pPr>
            <a:r>
              <a:rPr lang="hu-HU" sz="2100" dirty="0" smtClean="0"/>
              <a:t>„Az Igazságügyi Minisztériummal és a </a:t>
            </a:r>
            <a:r>
              <a:rPr lang="hu-HU" sz="2100" dirty="0" err="1" smtClean="0"/>
              <a:t>BvOP-val</a:t>
            </a:r>
            <a:r>
              <a:rPr lang="hu-HU" sz="2100" dirty="0" smtClean="0"/>
              <a:t> közösen Bács-Kiskun és Pest megyében </a:t>
            </a:r>
            <a:r>
              <a:rPr lang="hu-HU" sz="2100" b="1" dirty="0" smtClean="0"/>
              <a:t>1984-ben</a:t>
            </a:r>
            <a:r>
              <a:rPr lang="hu-HU" sz="2100" dirty="0" smtClean="0"/>
              <a:t> programot szerveztünk a bűnelkövetők részére a polgári életbe való újbóli beilleszkedését segítendő céllal. Szervezeteink aktivistái részt vettek az elítéltek számára szervezett programokban, tanfolyamokat vezettek és felvilágosító előadásokat tartottak.” </a:t>
            </a:r>
            <a:r>
              <a:rPr lang="hu-HU" sz="1600" i="1" dirty="0" smtClean="0"/>
              <a:t>(A Magyar Vöröskereszt Országos Vezetőségének Beszámolója a VI. Kongresszus óta végzett munkáról – 1987. 19. old.)</a:t>
            </a:r>
            <a:endParaRPr lang="hu-HU" i="1" dirty="0"/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1653548"/>
            <a:ext cx="3224813" cy="2083229"/>
          </a:xfrm>
          <a:prstGeom prst="rect">
            <a:avLst/>
          </a:prstGeom>
        </p:spPr>
      </p:pic>
      <p:pic>
        <p:nvPicPr>
          <p:cNvPr id="13" name="Picture 2" descr="C:\Users\Kovács Dávid\AppData\Local\Microsoft\Windows\Temporary Internet Files\Content.Outlook\78HWAB6O\vk_135_eves_vegleges.jpg"/>
          <p:cNvPicPr>
            <a:picLocks noChangeAspect="1" noChangeArrowheads="1"/>
          </p:cNvPicPr>
          <p:nvPr/>
        </p:nvPicPr>
        <p:blipFill>
          <a:blip r:embed="rId11" cstate="print"/>
          <a:srcRect l="24013" t="17696" r="29525" b="29950"/>
          <a:stretch>
            <a:fillRect/>
          </a:stretch>
        </p:blipFill>
        <p:spPr bwMode="auto">
          <a:xfrm>
            <a:off x="6647866" y="5152983"/>
            <a:ext cx="1967931" cy="14817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17223" y="212977"/>
            <a:ext cx="8003232" cy="724942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Sokszínű közös programok</a:t>
            </a:r>
            <a:br>
              <a:rPr lang="hu-HU" dirty="0" smtClean="0"/>
            </a:br>
            <a:r>
              <a:rPr lang="hu-HU" sz="2700" dirty="0" smtClean="0"/>
              <a:t>1990-es évek közepe, vége</a:t>
            </a:r>
            <a:endParaRPr lang="hu-HU" sz="27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916832"/>
            <a:ext cx="8229600" cy="4525963"/>
          </a:xfrm>
        </p:spPr>
        <p:txBody>
          <a:bodyPr>
            <a:normAutofit lnSpcReduction="10000"/>
          </a:bodyPr>
          <a:lstStyle/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Elsősegélynyújtás, (Bp. Kozma utca)</a:t>
            </a:r>
          </a:p>
          <a:p>
            <a:r>
              <a:rPr lang="hu-HU" dirty="0" smtClean="0"/>
              <a:t>Csecsemőgondozás, (Markó utca, Kecskemét)</a:t>
            </a:r>
          </a:p>
          <a:p>
            <a:r>
              <a:rPr lang="hu-HU" dirty="0" smtClean="0"/>
              <a:t>Civil életről beszélgetéssorozat, (Balassagyarmat)</a:t>
            </a:r>
          </a:p>
          <a:p>
            <a:r>
              <a:rPr lang="hu-HU" dirty="0" smtClean="0"/>
              <a:t>Karácsonyi ünnepségek,</a:t>
            </a:r>
          </a:p>
          <a:p>
            <a:r>
              <a:rPr lang="hu-HU" dirty="0" smtClean="0"/>
              <a:t>Véradások szervezése- fogvatartottak között is.</a:t>
            </a:r>
            <a:endParaRPr lang="hu-HU" dirty="0"/>
          </a:p>
        </p:txBody>
      </p:sp>
      <p:pic>
        <p:nvPicPr>
          <p:cNvPr id="4" name="Picture 2" descr="C:\DOKUMENTUMOK\VÖRÖSKERESZT\PEST_MEGYE\ELŐADÁSOK\2016.03.05_BV_ÉVES_FELADATSZABÓ_ÉRTEKEZLETE\DSCN12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2119168"/>
            <a:ext cx="1825874" cy="1369405"/>
          </a:xfrm>
          <a:prstGeom prst="rect">
            <a:avLst/>
          </a:prstGeom>
          <a:noFill/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940152" y="4179813"/>
            <a:ext cx="1912990" cy="1273334"/>
          </a:xfrm>
          <a:prstGeom prst="rect">
            <a:avLst/>
          </a:prstGeom>
        </p:spPr>
      </p:pic>
      <p:pic>
        <p:nvPicPr>
          <p:cNvPr id="8" name="Picture 2" descr="C:\Users\Kovács Dávid\AppData\Local\Microsoft\Windows\Temporary Internet Files\Content.Outlook\78HWAB6O\vk_135_eves_vegleges.jpg"/>
          <p:cNvPicPr>
            <a:picLocks noChangeAspect="1" noChangeArrowheads="1"/>
          </p:cNvPicPr>
          <p:nvPr/>
        </p:nvPicPr>
        <p:blipFill>
          <a:blip r:embed="rId4" cstate="print"/>
          <a:srcRect l="24013" t="17696" r="29525" b="29950"/>
          <a:stretch>
            <a:fillRect/>
          </a:stretch>
        </p:blipFill>
        <p:spPr bwMode="auto">
          <a:xfrm>
            <a:off x="156201" y="764704"/>
            <a:ext cx="2578057" cy="134627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721001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1425</TotalTime>
  <Words>676</Words>
  <Application>Microsoft Office PowerPoint</Application>
  <PresentationFormat>Diavetítés a képernyőre (4:3 oldalarány)</PresentationFormat>
  <Paragraphs>113</Paragraphs>
  <Slides>15</Slides>
  <Notes>6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20" baseType="lpstr">
      <vt:lpstr>Arial</vt:lpstr>
      <vt:lpstr>Calibri</vt:lpstr>
      <vt:lpstr>Rockwell Extra Bold</vt:lpstr>
      <vt:lpstr>Wingdings</vt:lpstr>
      <vt:lpstr>Office-téma</vt:lpstr>
      <vt:lpstr>PowerPoint bemutató</vt:lpstr>
      <vt:lpstr>    Civilszervezetek feladata</vt:lpstr>
      <vt:lpstr>     Küldetése</vt:lpstr>
      <vt:lpstr>Jövőképe</vt:lpstr>
      <vt:lpstr>PowerPoint bemutató</vt:lpstr>
      <vt:lpstr>PowerPoint bemutató</vt:lpstr>
      <vt:lpstr>PowerPoint bemutató</vt:lpstr>
      <vt:lpstr>PowerPoint bemutató</vt:lpstr>
      <vt:lpstr>Sokszínű közös programok 1990-es évek közepe, vége</vt:lpstr>
      <vt:lpstr>              Napjaink: Az együttműködés             formái </vt:lpstr>
      <vt:lpstr>Az együttműködés formái</vt:lpstr>
      <vt:lpstr>Az együttműködés formái</vt:lpstr>
      <vt:lpstr>Miért érdemes a civilszervezetekkel együttműködni?</vt:lpstr>
      <vt:lpstr>Gyuri bácsi „hagyatéka”</vt:lpstr>
      <vt:lpstr>„Tudd meg: szeretni kell, a gúny fintora nélkül, a púpost, a hülyét, a gonoszt, a szegényt, hogy majd Jézus elé dús diadalmi ékül jótetteid terítsd az út szőnyegeként.”                                                                                            /Charles Baudelaire/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DELL</dc:creator>
  <cp:lastModifiedBy>Kincses Helén</cp:lastModifiedBy>
  <cp:revision>155</cp:revision>
  <dcterms:created xsi:type="dcterms:W3CDTF">2016-03-01T02:00:23Z</dcterms:created>
  <dcterms:modified xsi:type="dcterms:W3CDTF">2016-03-29T18:01:00Z</dcterms:modified>
</cp:coreProperties>
</file>