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76" r:id="rId2"/>
    <p:sldId id="267" r:id="rId3"/>
    <p:sldId id="256" r:id="rId4"/>
    <p:sldId id="258" r:id="rId5"/>
    <p:sldId id="277" r:id="rId6"/>
    <p:sldId id="259" r:id="rId7"/>
    <p:sldId id="266" r:id="rId8"/>
    <p:sldId id="268" r:id="rId9"/>
    <p:sldId id="270" r:id="rId10"/>
    <p:sldId id="274" r:id="rId11"/>
    <p:sldId id="273" r:id="rId12"/>
    <p:sldId id="275" r:id="rId13"/>
    <p:sldId id="272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74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08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52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45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57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34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751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55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44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05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7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73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06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70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071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30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A8A49-4B67-43D4-B438-B76D3C6BEE7F}" type="datetimeFigureOut">
              <a:rPr lang="hu-HU" smtClean="0"/>
              <a:t>2016.04.15.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D365DF-75C7-4A4E-9F41-C6C3BA64D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2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ddakezedegy@gmail.com" TargetMode="External"/><Relationship Id="rId2" Type="http://schemas.openxmlformats.org/officeDocument/2006/relationships/hyperlink" Target="http://www.addakezedkh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3245" y="133081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>
                <a:solidFill>
                  <a:srgbClr val="002060"/>
                </a:solidFill>
              </a:rPr>
              <a:t/>
            </a:r>
            <a:br>
              <a:rPr lang="hu-HU" sz="4000" dirty="0" smtClean="0">
                <a:solidFill>
                  <a:srgbClr val="002060"/>
                </a:solidFill>
              </a:rPr>
            </a:br>
            <a:r>
              <a:rPr lang="hu-HU" sz="4000" dirty="0" smtClean="0">
                <a:solidFill>
                  <a:srgbClr val="002060"/>
                </a:solidFill>
              </a:rPr>
              <a:t>Családi kapcsolatok újjáépítésének a segítése</a:t>
            </a:r>
            <a:br>
              <a:rPr lang="hu-HU" sz="4000" dirty="0" smtClean="0">
                <a:solidFill>
                  <a:srgbClr val="002060"/>
                </a:solidFill>
              </a:rPr>
            </a:br>
            <a:endParaRPr lang="hu-HU" sz="4000" dirty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20" y="4383235"/>
            <a:ext cx="4825397" cy="1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3335" y="287628"/>
            <a:ext cx="9170971" cy="1320800"/>
          </a:xfrm>
        </p:spPr>
        <p:txBody>
          <a:bodyPr>
            <a:normAutofit/>
          </a:bodyPr>
          <a:lstStyle/>
          <a:p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</a:rPr>
              <a:t>Elégedettségi mutatók – Közvetlen célcsoport: fogvatartott édesanyák</a:t>
            </a:r>
            <a:endParaRPr lang="hu-H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0486" y="1220431"/>
            <a:ext cx="9346246" cy="53349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Néhány válasz az elsőnek feltett kérdésre:</a:t>
            </a:r>
          </a:p>
          <a:p>
            <a:pPr marL="0" indent="0" algn="just">
              <a:buNone/>
            </a:pPr>
            <a:endParaRPr lang="hu-HU" sz="2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000" b="1" dirty="0" smtClean="0">
                <a:solidFill>
                  <a:srgbClr val="002060"/>
                </a:solidFill>
              </a:rPr>
              <a:t>Miért jelentkezett a programra?</a:t>
            </a:r>
          </a:p>
          <a:p>
            <a:pPr marL="0" indent="0" algn="just">
              <a:buNone/>
            </a:pPr>
            <a:r>
              <a:rPr lang="hu-HU" sz="2000" i="1" dirty="0" smtClean="0">
                <a:solidFill>
                  <a:srgbClr val="002060"/>
                </a:solidFill>
              </a:rPr>
              <a:t>„A gyerekeim miatt, kíváncsiság.”</a:t>
            </a:r>
          </a:p>
          <a:p>
            <a:pPr marL="0" indent="0" algn="just">
              <a:buNone/>
            </a:pPr>
            <a:r>
              <a:rPr lang="hu-HU" sz="2000" i="1" dirty="0" smtClean="0">
                <a:solidFill>
                  <a:srgbClr val="002060"/>
                </a:solidFill>
              </a:rPr>
              <a:t>„Csökkeni fog a bűnismétlés, azáltal hogy sikeres lesz a visszailleszkedés a társadalomba.”</a:t>
            </a:r>
          </a:p>
          <a:p>
            <a:pPr marL="0" indent="0" algn="just">
              <a:buNone/>
            </a:pPr>
            <a:r>
              <a:rPr lang="hu-HU" sz="2000" i="1" dirty="0" smtClean="0">
                <a:solidFill>
                  <a:srgbClr val="002060"/>
                </a:solidFill>
              </a:rPr>
              <a:t>„Gyermekeimet, családomat láthassam, segítséget igénybe vehessek.”</a:t>
            </a:r>
          </a:p>
          <a:p>
            <a:pPr marL="0" indent="0" algn="just">
              <a:buNone/>
            </a:pPr>
            <a:r>
              <a:rPr lang="hu-HU" sz="2000" i="1" dirty="0" smtClean="0">
                <a:solidFill>
                  <a:srgbClr val="002060"/>
                </a:solidFill>
              </a:rPr>
              <a:t>„Hogy többször találkozhassunk a gyerekekkel.”</a:t>
            </a:r>
          </a:p>
          <a:p>
            <a:pPr marL="0" indent="0" algn="just">
              <a:buNone/>
            </a:pPr>
            <a:r>
              <a:rPr lang="hu-HU" sz="2000" i="1" dirty="0" smtClean="0">
                <a:solidFill>
                  <a:srgbClr val="002060"/>
                </a:solidFill>
              </a:rPr>
              <a:t>„Azért, hogy közelebb kerülhessek a gyermekemhez.”</a:t>
            </a:r>
          </a:p>
          <a:p>
            <a:pPr marL="0" indent="0" algn="just">
              <a:buNone/>
            </a:pPr>
            <a:r>
              <a:rPr lang="hu-HU" sz="2000" i="1" dirty="0" smtClean="0">
                <a:solidFill>
                  <a:srgbClr val="002060"/>
                </a:solidFill>
              </a:rPr>
              <a:t>„Hogy többet tudjak a gyermekeimmel a szabadban lenni.”</a:t>
            </a:r>
          </a:p>
          <a:p>
            <a:pPr marL="0" indent="0" algn="just">
              <a:buNone/>
            </a:pPr>
            <a:r>
              <a:rPr lang="hu-HU" sz="2000" i="1" dirty="0" smtClean="0">
                <a:solidFill>
                  <a:srgbClr val="002060"/>
                </a:solidFill>
              </a:rPr>
              <a:t>„Hogy jobb legyen a családdal a kapcsolatom, és hogy többet találkozhassak a szeretett családtagjaimmal.”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60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3" y="402688"/>
            <a:ext cx="5141686" cy="30904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88" y="402688"/>
            <a:ext cx="5141686" cy="30904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43" y="3609080"/>
            <a:ext cx="5141686" cy="30904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988" y="3609080"/>
            <a:ext cx="5141686" cy="30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079" y="208566"/>
            <a:ext cx="8596668" cy="1320800"/>
          </a:xfrm>
        </p:spPr>
        <p:txBody>
          <a:bodyPr>
            <a:normAutofit/>
          </a:bodyPr>
          <a:lstStyle/>
          <a:p>
            <a:r>
              <a:rPr lang="hu-HU" sz="2200" dirty="0" smtClean="0">
                <a:solidFill>
                  <a:srgbClr val="5FCBEF"/>
                </a:solidFill>
              </a:rPr>
              <a:t>Elégedettségi mutatók – Együttműködő szakemberek</a:t>
            </a:r>
            <a:endParaRPr lang="hu-HU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9" y="868966"/>
            <a:ext cx="4824865" cy="29000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79" y="3866881"/>
            <a:ext cx="4824865" cy="29000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98" y="2317196"/>
            <a:ext cx="5585008" cy="33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5474" y="318795"/>
            <a:ext cx="10515600" cy="63910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3600" dirty="0" smtClean="0">
                <a:solidFill>
                  <a:srgbClr val="002060"/>
                </a:solidFill>
              </a:rPr>
              <a:t>             Köszönöm a megtisztelő figyelmet!</a:t>
            </a:r>
          </a:p>
          <a:p>
            <a:pPr marL="0" indent="0">
              <a:buNone/>
            </a:pPr>
            <a:r>
              <a:rPr lang="hu-HU" sz="3600" dirty="0">
                <a:solidFill>
                  <a:srgbClr val="002060"/>
                </a:solidFill>
              </a:rPr>
              <a:t> </a:t>
            </a:r>
            <a:r>
              <a:rPr lang="hu-HU" sz="3600" dirty="0" smtClean="0">
                <a:solidFill>
                  <a:srgbClr val="002060"/>
                </a:solidFill>
              </a:rPr>
              <a:t>                       </a:t>
            </a:r>
            <a:r>
              <a:rPr lang="hu-HU" dirty="0" smtClean="0"/>
              <a:t>             </a:t>
            </a:r>
            <a:r>
              <a:rPr lang="hu-HU" sz="3600" dirty="0" smtClean="0">
                <a:solidFill>
                  <a:srgbClr val="002060"/>
                </a:solidFill>
              </a:rPr>
              <a:t>Kóka Ágnes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</a:t>
            </a:r>
            <a:r>
              <a:rPr lang="hu-HU" sz="2400" dirty="0"/>
              <a:t> </a:t>
            </a:r>
            <a:r>
              <a:rPr lang="hu-HU" sz="2400" dirty="0" smtClean="0"/>
              <a:t>             </a:t>
            </a:r>
          </a:p>
          <a:p>
            <a:pPr marL="0" indent="0">
              <a:buNone/>
            </a:pPr>
            <a:endParaRPr lang="hu-HU" sz="2400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hu-HU" sz="2400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tx1"/>
              </a:solidFill>
              <a:hlinkClick r:id="rId2"/>
            </a:endParaRPr>
          </a:p>
          <a:p>
            <a:pPr marL="0" indent="0" algn="ctr">
              <a:buNone/>
            </a:pPr>
            <a:endParaRPr lang="hu-HU" sz="2400" dirty="0" smtClean="0">
              <a:solidFill>
                <a:schemeClr val="tx1"/>
              </a:solidFill>
              <a:hlinkClick r:id="rId2"/>
            </a:endParaRPr>
          </a:p>
          <a:p>
            <a:pPr marL="0" indent="0" algn="ctr">
              <a:buNone/>
            </a:pPr>
            <a:endParaRPr lang="hu-HU" sz="2400" dirty="0" smtClean="0">
              <a:solidFill>
                <a:schemeClr val="tx1"/>
              </a:solidFill>
              <a:hlinkClick r:id="rId2"/>
            </a:endParaRPr>
          </a:p>
          <a:p>
            <a:pPr marL="0" indent="0" algn="ctr">
              <a:buNone/>
            </a:pPr>
            <a:r>
              <a:rPr lang="hu-HU" sz="2600" dirty="0" err="1" smtClean="0">
                <a:solidFill>
                  <a:schemeClr val="tx1"/>
                </a:solidFill>
                <a:hlinkClick r:id="rId2"/>
              </a:rPr>
              <a:t>www.addakezedkhe.com</a:t>
            </a:r>
            <a:endParaRPr lang="hu-HU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600" dirty="0" smtClean="0"/>
              <a:t>                          E-mail: </a:t>
            </a:r>
            <a:r>
              <a:rPr lang="hu-HU" sz="2600" dirty="0" err="1" smtClean="0">
                <a:hlinkClick r:id="rId3"/>
              </a:rPr>
              <a:t>addakezedegy</a:t>
            </a:r>
            <a:r>
              <a:rPr lang="hu-HU" sz="2600" dirty="0" smtClean="0">
                <a:hlinkClick r:id="rId3"/>
              </a:rPr>
              <a:t>@</a:t>
            </a:r>
            <a:r>
              <a:rPr lang="hu-HU" sz="2600" dirty="0" err="1" smtClean="0">
                <a:hlinkClick r:id="rId3"/>
              </a:rPr>
              <a:t>gmail.com</a:t>
            </a: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                                         tel.: </a:t>
            </a:r>
            <a:r>
              <a:rPr lang="hu-HU" sz="2600" smtClean="0"/>
              <a:t>+36-30/433-7171</a:t>
            </a:r>
            <a:endParaRPr lang="hu-HU" sz="2600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232" y="1553553"/>
            <a:ext cx="3144373" cy="29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8802" y="206062"/>
            <a:ext cx="923308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„Az a tény, ha ma Magyarországon vagy bárhol a világban egy </a:t>
            </a:r>
            <a:r>
              <a:rPr lang="hu-H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embert </a:t>
            </a:r>
            <a:r>
              <a:rPr lang="hu-H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bíróság elítél, és büntetés végrehajtási intézetbe kerül az soha nem csak és kizárólag az adott egyént érinti, a büntetéssel együtt járó nehézségeket ugyanúgy megéli az adott </a:t>
            </a:r>
            <a:r>
              <a:rPr lang="hu-H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személy </a:t>
            </a:r>
            <a:r>
              <a:rPr lang="hu-H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családja, környezete, barátai és nem utolsó sorban a gyerekei is</a:t>
            </a:r>
            <a:r>
              <a:rPr lang="hu-H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hu-HU" sz="2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76" y="2572905"/>
            <a:ext cx="6278928" cy="41684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28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682839" y="749826"/>
            <a:ext cx="9144000" cy="745074"/>
          </a:xfrm>
        </p:spPr>
        <p:txBody>
          <a:bodyPr>
            <a:noAutofit/>
          </a:bodyPr>
          <a:lstStyle/>
          <a:p>
            <a:r>
              <a:rPr lang="hu-HU" sz="3600" b="1" dirty="0" smtClean="0"/>
              <a:t>A projekt bemutatása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endParaRPr lang="hu-HU" sz="4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0152" y="877665"/>
            <a:ext cx="10808851" cy="537015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Célok: 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családi kapcsolatok újjáépítésének segítése olyan családok esetében, ahol az édesanya jelenleg börtönbüntetését tölti.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fogvatartottak és gyermekeik, családtagjaik közötti kapcsolat erősítése, a </a:t>
            </a:r>
            <a:r>
              <a:rPr lang="hu-HU" sz="2400" dirty="0" err="1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reintegrációs</a:t>
            </a:r>
            <a:r>
              <a:rPr lang="hu-H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folyamat támogatása, segítése.</a:t>
            </a:r>
          </a:p>
          <a:p>
            <a:pPr marL="342900" indent="-342900" algn="just">
              <a:lnSpc>
                <a:spcPct val="115000"/>
              </a:lnSpc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4410710" algn="ctr"/>
              </a:tabLst>
            </a:pPr>
            <a:r>
              <a:rPr lang="hu-HU" sz="24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olyan módszertani fejlesztés kidolgozása, amely jól alkalmazható azon intézmények számára, akik a mindennapokban foglalkoznak a </a:t>
            </a:r>
            <a:r>
              <a:rPr lang="hu-HU" sz="2400" dirty="0" err="1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reintegráció</a:t>
            </a:r>
            <a:r>
              <a:rPr lang="hu-HU" sz="24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témájával.</a:t>
            </a:r>
          </a:p>
          <a:p>
            <a:pPr algn="just">
              <a:lnSpc>
                <a:spcPct val="115000"/>
              </a:lnSpc>
              <a:spcAft>
                <a:spcPts val="2400"/>
              </a:spcAft>
              <a:tabLst>
                <a:tab pos="4410710" algn="ctr"/>
              </a:tabLst>
            </a:pPr>
            <a:r>
              <a:rPr lang="hu-H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Partnerünk: Heves Megyei Büntetés-végrehajtási Intézet</a:t>
            </a:r>
            <a:endParaRPr lang="hu-HU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3800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3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516" y="4167894"/>
            <a:ext cx="2079038" cy="24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84" y="936982"/>
            <a:ext cx="6919516" cy="553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51" y="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/>
              <a:t>Célcsoport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186" y="1031942"/>
            <a:ext cx="4838163" cy="573427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hu-HU" sz="2400" dirty="0" smtClean="0">
                <a:solidFill>
                  <a:srgbClr val="002060"/>
                </a:solidFill>
              </a:rPr>
              <a:t>Közvetlen célcsoport: az egri börtönben büntetését töltő 15 nő és családjaik, gyerekeik, illetve közelebbi hozzátartozóik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sz="2400" dirty="0" smtClean="0">
                <a:solidFill>
                  <a:srgbClr val="002060"/>
                </a:solidFill>
              </a:rPr>
              <a:t>Közvetett célcsoport:</a:t>
            </a:r>
          </a:p>
          <a:p>
            <a:pPr algn="just"/>
            <a:r>
              <a:rPr lang="hu-HU" sz="2400" dirty="0" smtClean="0">
                <a:solidFill>
                  <a:srgbClr val="002060"/>
                </a:solidFill>
              </a:rPr>
              <a:t>Helyi döntéshozó szervek</a:t>
            </a:r>
          </a:p>
          <a:p>
            <a:pPr algn="just"/>
            <a:r>
              <a:rPr lang="hu-HU" sz="2400" dirty="0" smtClean="0">
                <a:solidFill>
                  <a:srgbClr val="002060"/>
                </a:solidFill>
              </a:rPr>
              <a:t>Civil szervezetek</a:t>
            </a:r>
          </a:p>
          <a:p>
            <a:pPr algn="just"/>
            <a:r>
              <a:rPr lang="hu-HU" sz="2400" dirty="0" smtClean="0">
                <a:solidFill>
                  <a:srgbClr val="002060"/>
                </a:solidFill>
              </a:rPr>
              <a:t>Családokkal foglalkozó szakszolgálati szervek</a:t>
            </a:r>
          </a:p>
          <a:p>
            <a:pPr algn="just"/>
            <a:r>
              <a:rPr lang="hu-HU" sz="2400" dirty="0" smtClean="0">
                <a:solidFill>
                  <a:srgbClr val="002060"/>
                </a:solidFill>
              </a:rPr>
              <a:t>Óvodák</a:t>
            </a:r>
          </a:p>
          <a:p>
            <a:pPr algn="just"/>
            <a:r>
              <a:rPr lang="hu-HU" sz="2400" dirty="0" smtClean="0">
                <a:solidFill>
                  <a:srgbClr val="002060"/>
                </a:solidFill>
              </a:rPr>
              <a:t>Iskolák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469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056" y="270456"/>
            <a:ext cx="10578801" cy="1389487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00B0F0"/>
                </a:solidFill>
              </a:rPr>
              <a:t>A projekt számokban</a:t>
            </a:r>
            <a:r>
              <a:rPr lang="hu-HU" sz="2400" dirty="0">
                <a:solidFill>
                  <a:srgbClr val="002060"/>
                </a:solidFill>
              </a:rPr>
              <a:t/>
            </a:r>
            <a:br>
              <a:rPr lang="hu-HU" sz="2400" dirty="0">
                <a:solidFill>
                  <a:srgbClr val="002060"/>
                </a:solidFill>
              </a:rPr>
            </a:br>
            <a:r>
              <a:rPr lang="hu-HU" sz="2400" dirty="0">
                <a:solidFill>
                  <a:srgbClr val="002060"/>
                </a:solidFill>
              </a:rPr>
              <a:t/>
            </a:r>
            <a:br>
              <a:rPr lang="hu-HU" sz="2400" dirty="0">
                <a:solidFill>
                  <a:srgbClr val="002060"/>
                </a:solidFill>
              </a:rPr>
            </a:br>
            <a:r>
              <a:rPr lang="hu-HU" sz="2400" dirty="0" smtClean="0">
                <a:solidFill>
                  <a:srgbClr val="002060"/>
                </a:solidFill>
              </a:rPr>
              <a:t>A </a:t>
            </a:r>
            <a:r>
              <a:rPr lang="hu-HU" sz="2400" dirty="0">
                <a:solidFill>
                  <a:srgbClr val="002060"/>
                </a:solidFill>
              </a:rPr>
              <a:t>projektnek köszönhetően jelenleg 15 családdal állunk kapcsolatban (39 felnőtt és 86 gyermek) Összesen 5 megye ( Borsod-Abaúj-Zemplén, Hajdú-Bihar, Heves, Nógrád, Szabolcs-Szatmár-Bereg) 14 településén vagyunk jelen.</a:t>
            </a:r>
            <a:br>
              <a:rPr lang="hu-HU" sz="2400" dirty="0">
                <a:solidFill>
                  <a:srgbClr val="002060"/>
                </a:solidFill>
              </a:rPr>
            </a:br>
            <a:endParaRPr lang="hu-HU" sz="2400" dirty="0">
              <a:solidFill>
                <a:srgbClr val="00206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2461293"/>
            <a:ext cx="8131815" cy="43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848" y="239259"/>
            <a:ext cx="8596668" cy="430442"/>
          </a:xfrm>
        </p:spPr>
        <p:txBody>
          <a:bodyPr>
            <a:noAutofit/>
          </a:bodyPr>
          <a:lstStyle/>
          <a:p>
            <a:r>
              <a:rPr lang="hu-HU" b="1" dirty="0" smtClean="0"/>
              <a:t>Programelemek</a:t>
            </a:r>
            <a:endParaRPr lang="hu-HU" b="1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22511"/>
              </p:ext>
            </p:extLst>
          </p:nvPr>
        </p:nvGraphicFramePr>
        <p:xfrm>
          <a:off x="849951" y="875762"/>
          <a:ext cx="7727379" cy="5841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479"/>
                <a:gridCol w="1343825"/>
                <a:gridCol w="3864075"/>
              </a:tblGrid>
              <a:tr h="296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kern="1200" baseline="0" dirty="0">
                          <a:solidFill>
                            <a:schemeClr val="tx1"/>
                          </a:solidFill>
                          <a:effectLst/>
                        </a:rPr>
                        <a:t>Program elem</a:t>
                      </a:r>
                      <a:endParaRPr lang="hu-HU" sz="1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alkalom</a:t>
                      </a:r>
                      <a:endParaRPr lang="hu-HU" sz="1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Résztvevők</a:t>
                      </a:r>
                      <a:endParaRPr lang="hu-HU" sz="1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514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Család </a:t>
                      </a:r>
                      <a:r>
                        <a:rPr lang="hu-HU" sz="1600" kern="1200" baseline="0" dirty="0" err="1">
                          <a:solidFill>
                            <a:schemeClr val="tx1"/>
                          </a:solidFill>
                          <a:effectLst/>
                        </a:rPr>
                        <a:t>mentorlás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510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családtagok, mentorok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541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 err="1">
                          <a:solidFill>
                            <a:schemeClr val="tx1"/>
                          </a:solidFill>
                          <a:effectLst/>
                        </a:rPr>
                        <a:t>Utánkövetés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folyamatos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szabadult anyukák, mentorok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541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Családfejlesztő tréning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családtagok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296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Meseterápia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fogvatartottak, terapeuta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1037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Kapcsolatnap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családtagok, fogvatartottak, kapcsolattartó tiszt, mentor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541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Életvezetési tanácsadás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fogvatartottak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541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Tapasztalati nap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fogvatartottak, szabadult anyukák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514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Családi nap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fogvatartottak, családtagok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296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Családi klub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családtagok, mentorok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</a:tr>
              <a:tr h="672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>
                          <a:solidFill>
                            <a:schemeClr val="tx1"/>
                          </a:solidFill>
                          <a:effectLst/>
                        </a:rPr>
                        <a:t>Dokumentumfilm</a:t>
                      </a:r>
                      <a:endParaRPr lang="hu-HU" sz="16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2 kisfilm készült el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8" marR="42008" marT="5834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2" y="1686388"/>
            <a:ext cx="6449129" cy="506935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532" y="227901"/>
            <a:ext cx="10515600" cy="1458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 smtClean="0"/>
              <a:t> </a:t>
            </a:r>
            <a:r>
              <a:rPr lang="hu-HU" sz="3600" b="1" dirty="0" err="1" smtClean="0">
                <a:solidFill>
                  <a:srgbClr val="00B0F0"/>
                </a:solidFill>
              </a:rPr>
              <a:t>Üzenőfal</a:t>
            </a:r>
            <a:endParaRPr lang="hu-HU" sz="3600" b="1" dirty="0">
              <a:solidFill>
                <a:srgbClr val="00B0F0"/>
              </a:solidFill>
            </a:endParaRPr>
          </a:p>
          <a:p>
            <a:r>
              <a:rPr lang="hu-HU" sz="2400" dirty="0" smtClean="0">
                <a:solidFill>
                  <a:srgbClr val="002060"/>
                </a:solidFill>
              </a:rPr>
              <a:t> Cél: </a:t>
            </a:r>
            <a:r>
              <a:rPr lang="hu-HU" sz="2400" dirty="0">
                <a:solidFill>
                  <a:srgbClr val="002060"/>
                </a:solidFill>
              </a:rPr>
              <a:t>hogy közelebb hozza a problémát, és hogy arcot adjon az érintetteknek. 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15" y="1314727"/>
            <a:ext cx="4226932" cy="54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90" y="752412"/>
            <a:ext cx="5303617" cy="29309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01" y="752412"/>
            <a:ext cx="5376679" cy="293094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54757" y="200561"/>
            <a:ext cx="7612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</a:rPr>
              <a:t>Elégedettségi mutatók – Közvetlen célcsoport: családtagok</a:t>
            </a:r>
            <a:endParaRPr lang="hu-H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018986" y="4700182"/>
            <a:ext cx="388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94" y="3835099"/>
            <a:ext cx="5027034" cy="30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44" y="103032"/>
            <a:ext cx="5268162" cy="31678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12" y="3415021"/>
            <a:ext cx="5353173" cy="32175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52" y="3416343"/>
            <a:ext cx="5350973" cy="32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1071</TotalTime>
  <Words>355</Words>
  <Application>Microsoft Office PowerPoint</Application>
  <PresentationFormat>Egyéni</PresentationFormat>
  <Paragraphs>81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Fazetta</vt:lpstr>
      <vt:lpstr> Családi kapcsolatok újjáépítésének a segítése </vt:lpstr>
      <vt:lpstr>PowerPoint bemutató</vt:lpstr>
      <vt:lpstr>A projekt bemutatása </vt:lpstr>
      <vt:lpstr>Célcsoport</vt:lpstr>
      <vt:lpstr>A projekt számokban  A projektnek köszönhetően jelenleg 15 családdal állunk kapcsolatban (39 felnőtt és 86 gyermek) Összesen 5 megye ( Borsod-Abaúj-Zemplén, Hajdú-Bihar, Heves, Nógrád, Szabolcs-Szatmár-Bereg) 14 településén vagyunk jelen. </vt:lpstr>
      <vt:lpstr>Programelemek</vt:lpstr>
      <vt:lpstr>PowerPoint bemutató</vt:lpstr>
      <vt:lpstr>PowerPoint bemutató</vt:lpstr>
      <vt:lpstr>PowerPoint bemutató</vt:lpstr>
      <vt:lpstr>Elégedettségi mutatók – Közvetlen célcsoport: fogvatartott édesanyák</vt:lpstr>
      <vt:lpstr>PowerPoint bemutató</vt:lpstr>
      <vt:lpstr>Elégedettségi mutatók – Együttműködő szakemberek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projekt bemutatása </dc:title>
  <dc:creator>apamaci</dc:creator>
  <cp:lastModifiedBy>prikkel.laszlo</cp:lastModifiedBy>
  <cp:revision>98</cp:revision>
  <dcterms:created xsi:type="dcterms:W3CDTF">2016-01-28T08:33:36Z</dcterms:created>
  <dcterms:modified xsi:type="dcterms:W3CDTF">2016-04-15T09:19:36Z</dcterms:modified>
</cp:coreProperties>
</file>