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9"/>
  </p:notesMasterIdLst>
  <p:handoutMasterIdLst>
    <p:handoutMasterId r:id="rId40"/>
  </p:handoutMasterIdLst>
  <p:sldIdLst>
    <p:sldId id="256" r:id="rId2"/>
    <p:sldId id="704" r:id="rId3"/>
    <p:sldId id="722" r:id="rId4"/>
    <p:sldId id="723" r:id="rId5"/>
    <p:sldId id="724" r:id="rId6"/>
    <p:sldId id="725" r:id="rId7"/>
    <p:sldId id="726" r:id="rId8"/>
    <p:sldId id="706" r:id="rId9"/>
    <p:sldId id="701" r:id="rId10"/>
    <p:sldId id="702" r:id="rId11"/>
    <p:sldId id="679" r:id="rId12"/>
    <p:sldId id="692" r:id="rId13"/>
    <p:sldId id="634" r:id="rId14"/>
    <p:sldId id="711" r:id="rId15"/>
    <p:sldId id="709" r:id="rId16"/>
    <p:sldId id="708" r:id="rId17"/>
    <p:sldId id="683" r:id="rId18"/>
    <p:sldId id="681" r:id="rId19"/>
    <p:sldId id="689" r:id="rId20"/>
    <p:sldId id="714" r:id="rId21"/>
    <p:sldId id="682" r:id="rId22"/>
    <p:sldId id="715" r:id="rId23"/>
    <p:sldId id="685" r:id="rId24"/>
    <p:sldId id="710" r:id="rId25"/>
    <p:sldId id="717" r:id="rId26"/>
    <p:sldId id="716" r:id="rId27"/>
    <p:sldId id="719" r:id="rId28"/>
    <p:sldId id="684" r:id="rId29"/>
    <p:sldId id="712" r:id="rId30"/>
    <p:sldId id="691" r:id="rId31"/>
    <p:sldId id="690" r:id="rId32"/>
    <p:sldId id="713" r:id="rId33"/>
    <p:sldId id="686" r:id="rId34"/>
    <p:sldId id="700" r:id="rId35"/>
    <p:sldId id="699" r:id="rId36"/>
    <p:sldId id="720" r:id="rId37"/>
    <p:sldId id="721" r:id="rId38"/>
  </p:sldIdLst>
  <p:sldSz cx="9144000" cy="6858000" type="screen4x3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3399"/>
    <a:srgbClr val="FF0000"/>
    <a:srgbClr val="0099FF"/>
    <a:srgbClr val="CCECFF"/>
    <a:srgbClr val="FFCCFF"/>
    <a:srgbClr val="CC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4670" autoAdjust="0"/>
  </p:normalViewPr>
  <p:slideViewPr>
    <p:cSldViewPr showGuides="1">
      <p:cViewPr>
        <p:scale>
          <a:sx n="60" d="100"/>
          <a:sy n="60" d="100"/>
        </p:scale>
        <p:origin x="-53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 showGuides="1">
      <p:cViewPr varScale="1">
        <p:scale>
          <a:sx n="60" d="100"/>
          <a:sy n="60" d="100"/>
        </p:scale>
        <p:origin x="-2562" y="-84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002B780-218A-452D-9F25-2D914B65543A}" type="datetime1">
              <a:rPr lang="hu-HU"/>
              <a:pPr>
                <a:defRPr/>
              </a:pPr>
              <a:t>2016.01.27.</a:t>
            </a:fld>
            <a:endParaRPr lang="hu-HU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D228AB14-F045-4DCB-80C6-A74EE86489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964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10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6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2512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2513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1ADDD842-6F22-439C-8E29-248B4EF2F4B9}" type="datetime1">
              <a:rPr lang="hu-HU"/>
              <a:pPr>
                <a:defRPr/>
              </a:pPr>
              <a:t>2016.01.27.</a:t>
            </a:fld>
            <a:endParaRPr lang="hu-HU"/>
          </a:p>
        </p:txBody>
      </p:sp>
      <p:sp>
        <p:nvSpPr>
          <p:cNvPr id="362514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CE73050C-8DCA-43AB-B70F-9A198C15C2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5095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342900" indent="-342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342900" indent="1143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342900" indent="5715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342900" indent="1485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133098E-F8DD-426E-96A8-1A982392BF57}" type="datetime1">
              <a:rPr lang="hu-HU" smtClean="0"/>
              <a:pPr>
                <a:defRPr/>
              </a:pPr>
              <a:t>2016.01.27.</a:t>
            </a:fld>
            <a:endParaRPr lang="hu-HU" dirty="0" smtClean="0"/>
          </a:p>
        </p:txBody>
      </p:sp>
      <p:sp>
        <p:nvSpPr>
          <p:cNvPr id="20483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E9B0BF-2C0B-4E95-AED9-89B941AF5CBC}" type="slidenum">
              <a:rPr lang="hu-HU" smtClean="0"/>
              <a:pPr>
                <a:defRPr/>
              </a:pPr>
              <a:t>1</a:t>
            </a:fld>
            <a:endParaRPr lang="hu-HU" dirty="0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EF0B7CDA-00B7-485B-B94D-A858B104204E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10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120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1E4597A8-C9BC-4E8D-9B5E-32365572B237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11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222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E1C8E4F1-7DA2-4C44-A0C7-42BC17F6DDC2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325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2016.01.27.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00849-DA33-42EF-8259-2D8BA658F2C7}" type="slidenum">
              <a:rPr lang="hu-HU" smtClean="0"/>
              <a:pPr>
                <a:defRPr/>
              </a:pPr>
              <a:t>13</a:t>
            </a:fld>
            <a:endParaRPr lang="hu-HU" smtClean="0"/>
          </a:p>
        </p:txBody>
      </p:sp>
      <p:sp>
        <p:nvSpPr>
          <p:cNvPr id="5427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2016.01.27.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F8387-1FC2-4CB1-B37F-56E9294B121A}" type="slidenum">
              <a:rPr lang="hu-HU" smtClean="0"/>
              <a:pPr>
                <a:defRPr/>
              </a:pPr>
              <a:t>14</a:t>
            </a:fld>
            <a:endParaRPr lang="hu-HU" smtClean="0"/>
          </a:p>
        </p:txBody>
      </p:sp>
      <p:sp>
        <p:nvSpPr>
          <p:cNvPr id="553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2016.01.27.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7F5B4-16CC-492D-B526-3FC993540F5A}" type="slidenum">
              <a:rPr lang="hu-HU" smtClean="0"/>
              <a:pPr>
                <a:defRPr/>
              </a:pPr>
              <a:t>15</a:t>
            </a:fld>
            <a:endParaRPr lang="hu-HU" smtClean="0"/>
          </a:p>
        </p:txBody>
      </p:sp>
      <p:sp>
        <p:nvSpPr>
          <p:cNvPr id="5632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2016.01.27.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321B5-0E38-44EB-9278-D07012A1D686}" type="slidenum">
              <a:rPr lang="hu-HU" smtClean="0"/>
              <a:pPr>
                <a:defRPr/>
              </a:pPr>
              <a:t>16</a:t>
            </a:fld>
            <a:endParaRPr lang="hu-HU" smtClean="0"/>
          </a:p>
        </p:txBody>
      </p:sp>
      <p:sp>
        <p:nvSpPr>
          <p:cNvPr id="5734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EF5268C0-BCEF-458C-89AF-328DBD7890E3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17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83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BF3700AE-261A-4389-8333-6D564F73AE2D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18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939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052B00FF-0A59-46B4-8E0C-0EFE624AE707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19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042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91389AA0-1EEC-47E3-8018-F78ACED2E9E7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4301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9BAF3946-21ED-44A4-90EF-FDDC4C12A7A7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144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993AB3E9-B0AA-496E-9B79-7DD25DF10F41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21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9FBAA743-7474-41B4-A02A-C12AC402583E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349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A9BFD23C-234F-4988-8300-B5ACC517DEC8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23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451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2016.01.27.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C6AA5D-0E85-454A-87C8-3478F9AA6F3D}" type="slidenum">
              <a:rPr lang="hu-HU" smtClean="0"/>
              <a:pPr>
                <a:defRPr/>
              </a:pPr>
              <a:t>24</a:t>
            </a:fld>
            <a:endParaRPr lang="hu-HU" smtClean="0"/>
          </a:p>
        </p:txBody>
      </p:sp>
      <p:sp>
        <p:nvSpPr>
          <p:cNvPr id="6554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62873F67-C36C-42B6-B755-3E8C826AED5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25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65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DA003574-792E-405F-B4DA-06CBBF469B85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26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758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F02C9417-3D61-4ABF-8CEB-06792EB03908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27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861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D5A05E5F-ED16-4BF1-B2BD-627A47781B73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28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963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88C3C29F-1027-4DA6-BCDA-3946F6841380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29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06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2016.01.27.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0CC5D-1E75-494A-976D-98563DD229C4}" type="slidenum">
              <a:rPr lang="hu-HU" smtClean="0"/>
              <a:pPr>
                <a:defRPr/>
              </a:pPr>
              <a:t>3</a:t>
            </a:fld>
            <a:endParaRPr lang="hu-HU" smtClean="0"/>
          </a:p>
        </p:txBody>
      </p:sp>
      <p:sp>
        <p:nvSpPr>
          <p:cNvPr id="4403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20A45151-B4BE-49A3-B80F-76F3DC1DB865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30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16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442F791E-344E-491D-84E3-1B6531830F8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31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27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037D885B-388A-45D4-A600-31F53856251B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373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2C45FF67-7842-4C58-8CF6-08A9CB75E1EF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33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475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6B3C919A-BB79-4CAD-9E59-C89493A34A6A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34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57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2C23D1DE-C4B4-476D-983B-5CDD17FF5D84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35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680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4714875"/>
            <a:ext cx="5849938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mtClean="0">
                <a:latin typeface="Times New Roman" pitchFamily="18" charset="0"/>
              </a:rPr>
              <a:t>If you have any questions, in connection with my briefing, please fell free to ask.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</a:pPr>
            <a:fld id="{750236BB-8146-4C03-BB3E-9D5B5761F5C9}" type="datetime1">
              <a:rPr lang="hu-HU" sz="1200">
                <a:solidFill>
                  <a:srgbClr val="000000"/>
                </a:solidFill>
                <a:latin typeface="Tahoma" pitchFamily="34" charset="0"/>
              </a:rPr>
              <a:pPr algn="r">
                <a:spcBef>
                  <a:spcPct val="20000"/>
                </a:spcBef>
              </a:pPr>
              <a:t>2016.01.27.</a:t>
            </a:fld>
            <a:endParaRPr lang="hu-H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8851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20000"/>
              </a:spcBef>
            </a:pPr>
            <a:fld id="{E13B4465-5536-4DAB-9880-C082868CDAF1}" type="slidenum">
              <a:rPr lang="hu-HU" sz="1200">
                <a:solidFill>
                  <a:srgbClr val="000000"/>
                </a:solidFill>
                <a:latin typeface="Tahoma" pitchFamily="34" charset="0"/>
              </a:rPr>
              <a:pPr algn="r">
                <a:spcBef>
                  <a:spcPct val="20000"/>
                </a:spcBef>
              </a:pPr>
              <a:t>37</a:t>
            </a:fld>
            <a:endParaRPr lang="hu-H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885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2016.01.27.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8E0F64-5DBE-4C09-B5DA-D3C6FC3EB515}" type="slidenum">
              <a:rPr lang="hu-H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2016.01.27.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D0B0EE-B013-414A-A7FB-4E9DC621405B}" type="slidenum">
              <a:rPr lang="hu-H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460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2016.01.27.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50A7B-11DF-425C-A885-1BB8A52DB2D5}" type="slidenum">
              <a:rPr lang="hu-H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471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2016.01.27.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E873E3-5A3D-4159-B829-64B933C7C36A}" type="slidenum">
              <a:rPr lang="hu-H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4813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FC0D0E3C-D090-4EB5-9EA2-FD0DFA722A6A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8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4915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2016.01.27.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B6154B71-2977-49B1-B0CB-EF56C8EE16F9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9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01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6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hu-HU" altLang="en-US" smtClean="0"/>
          </a:p>
        </p:txBody>
      </p:sp>
      <p:sp>
        <p:nvSpPr>
          <p:cNvPr id="390149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390150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altLang="en-US"/>
              <a:t>Minta alcímének szerkesztése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900C-610C-4871-A114-34EB3B1D6EAF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55E5-12FD-4A05-8303-CC67E2D8EC05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217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81769-53C9-4755-BF6C-922A8D558ABE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AE1F5-85D7-4DBB-8498-83CCEF3D7C5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1504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FDC7B-300A-41AF-B4CF-F4FC618ACBAA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6ED5-61E4-49EC-81AE-596347A6CBD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18899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5E764-A413-47D5-B83F-403C24C64F94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0AE5-FA83-4D54-AB2F-30AFFA91D381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3224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7BD9-B56E-4DAC-BC9A-485D26CF9C0A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AEFD7-F588-40C5-9570-F92D0675694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5488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2F87-CDC2-4123-BA8B-99E7F30DB8D9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C8D49-F20A-4503-B5A4-768F5D3778B5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2884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6106-BA12-4A01-89CE-4A49744103F5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C2A9E-487F-43F8-8D69-849DDC3C527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41448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B47E-284E-45BA-952A-E8EA7A0305BF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ADB1-AC1A-4BF9-92F5-152BAFFA08F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1822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D7835-59B8-47C4-89FB-CEF1F6AA82D8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63B3C-3DC6-4ECF-BE25-1CC41875782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6177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24CB-3089-468B-B7BC-0573A0FF56F8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C647A-02C7-4708-B3E8-5DD93677D9EF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16455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CA44-9EE4-4E8B-8533-86047C5405D4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B7F0D-C6A5-4286-A093-9C31961ECB3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03308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hu-HU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 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  <a:p>
            <a:pPr lvl="3"/>
            <a:endParaRPr lang="hu-HU" altLang="en-US" smtClean="0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fld id="{785BE13E-88BC-481A-BC98-B2C333848DD4}" type="datetime1">
              <a:rPr lang="hu-HU"/>
              <a:pPr>
                <a:defRPr/>
              </a:pPr>
              <a:t>2016.01.27.</a:t>
            </a:fld>
            <a:endParaRPr lang="hu-HU" alt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400">
                <a:cs typeface="+mn-cs"/>
              </a:defRPr>
            </a:lvl1pPr>
          </a:lstStyle>
          <a:p>
            <a:pPr>
              <a:defRPr/>
            </a:pPr>
            <a:fld id="{C2AC554C-B2D4-4A8E-98CC-25A5797E32C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5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228600" y="1989138"/>
            <a:ext cx="8915400" cy="2735262"/>
          </a:xfrm>
        </p:spPr>
        <p:txBody>
          <a:bodyPr/>
          <a:lstStyle/>
          <a:p>
            <a:pPr algn="ctr">
              <a:defRPr/>
            </a:pP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>Adatvédelem;</a:t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/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>Minősített adatvédelem;</a:t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/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endParaRPr lang="hu-HU" altLang="hu-HU" sz="3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075" name="Picture 53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0"/>
            <a:ext cx="22860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1"/>
          <p:cNvSpPr txBox="1">
            <a:spLocks noChangeArrowheads="1"/>
          </p:cNvSpPr>
          <p:nvPr/>
        </p:nvSpPr>
        <p:spPr bwMode="auto">
          <a:xfrm>
            <a:off x="0" y="5373688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60000"/>
              </a:spcBef>
              <a:buClr>
                <a:schemeClr val="tx1"/>
              </a:buClr>
            </a:pPr>
            <a:r>
              <a:rPr lang="hu-HU" altLang="hu-HU" sz="1800"/>
              <a:t>                                    A diasorozat minősített információt nem tartalmaz!</a:t>
            </a:r>
          </a:p>
        </p:txBody>
      </p:sp>
      <p:pic>
        <p:nvPicPr>
          <p:cNvPr id="307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235825" y="26035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9492315-B440-4603-B467-44B7BF41D0A4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10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12292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églalap 1"/>
          <p:cNvSpPr>
            <a:spLocks noChangeArrowheads="1"/>
          </p:cNvSpPr>
          <p:nvPr/>
        </p:nvSpPr>
        <p:spPr bwMode="auto">
          <a:xfrm>
            <a:off x="395288" y="1138238"/>
            <a:ext cx="87487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u-HU" sz="2400" u="sng"/>
              <a:t>Törvény szerinti helye a szervezeti struktúrában:</a:t>
            </a:r>
          </a:p>
          <a:p>
            <a:r>
              <a:rPr lang="hu-HU" sz="2400"/>
              <a:t>vezető közvetlen</a:t>
            </a:r>
          </a:p>
          <a:p>
            <a:r>
              <a:rPr lang="hu-HU" sz="2400"/>
              <a:t>23. § (1) A minősített adat védelmi feltételeinek kialakításáért a minősített adatot kezelő szerv vezetője felelős.</a:t>
            </a:r>
          </a:p>
          <a:p>
            <a:r>
              <a:rPr lang="hu-HU" sz="2400"/>
              <a:t> (2) A minősített adatot kezelő szervnél a minősített adat védelmével kapcsolatos feladatok végrehajtását és koordinálását a minősített adatot kezelő szerv vezetője által kinevezett biztonsági vezető végzi.</a:t>
            </a:r>
          </a:p>
          <a:p>
            <a:r>
              <a:rPr lang="hu-HU" sz="2400"/>
              <a:t> </a:t>
            </a:r>
          </a:p>
          <a:p>
            <a:r>
              <a:rPr lang="hu-HU" sz="2400" u="sng"/>
              <a:t>Jogköre:</a:t>
            </a:r>
          </a:p>
          <a:p>
            <a:r>
              <a:rPr lang="hu-HU" sz="2400"/>
              <a:t>6. § (1) A biztonsági vezető a minősített adatot kezelő szerv vezetőjének átruházott hatáskörében eljárva utasítási joggal gyakorolja az őt erre a feladatra kinevező vezető minősített adat védelmére vonatkozó jogosítványait.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3F9C8C18-60CA-4FE6-B0EB-8CA0A75A6458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11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13316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2600" b="1" u="sng">
                <a:latin typeface="Albertus" pitchFamily="18" charset="0"/>
              </a:rPr>
              <a:t>A közérdekű adat megismerésének korlátozása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1900" b="1">
                <a:latin typeface="Albertus" pitchFamily="18" charset="0"/>
              </a:rPr>
              <a:t>Korlátlan nyilvánossága az érintett szerv rendeltetésszerű, illetéktelen befolyástól mentes működését veszélyeztetné:</a:t>
            </a:r>
            <a:r>
              <a:rPr lang="hu-HU" sz="1900" b="1" u="sng">
                <a:latin typeface="Albertus" pitchFamily="18" charset="0"/>
              </a:rPr>
              <a:t> </a:t>
            </a: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1700" b="1">
                <a:latin typeface="Albertus" pitchFamily="18" charset="0"/>
              </a:rPr>
              <a:t>ha az adatot törvény alapján arra jogosult szerv </a:t>
            </a:r>
            <a:r>
              <a:rPr lang="hu-HU" sz="1700" b="1" u="sng">
                <a:latin typeface="Albertus" pitchFamily="18" charset="0"/>
              </a:rPr>
              <a:t>minősítette</a:t>
            </a:r>
            <a:r>
              <a:rPr lang="hu-HU" sz="1700" b="1">
                <a:latin typeface="Albertus" pitchFamily="18" charset="0"/>
              </a:rPr>
              <a:t>, illetve, ha az nemzetközi szerződésből eredő kötelezettség alapján </a:t>
            </a:r>
            <a:r>
              <a:rPr lang="hu-HU" sz="1700" b="1" u="sng">
                <a:latin typeface="Albertus" pitchFamily="18" charset="0"/>
              </a:rPr>
              <a:t>minősített adat;</a:t>
            </a:r>
            <a:r>
              <a:rPr lang="hu-HU" sz="1700" b="1">
                <a:latin typeface="Albertus" pitchFamily="18" charset="0"/>
              </a:rPr>
              <a:t> </a:t>
            </a: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1700" b="1">
                <a:latin typeface="Albertus" pitchFamily="18" charset="0"/>
              </a:rPr>
              <a:t>ha a közérdekű adatok nyilvánosságához való jogot – </a:t>
            </a:r>
            <a:r>
              <a:rPr lang="hu-HU" sz="1700" b="1" u="sng">
                <a:latin typeface="Albertus" pitchFamily="18" charset="0"/>
              </a:rPr>
              <a:t>az adatfajták meghatározásával</a:t>
            </a:r>
            <a:r>
              <a:rPr lang="hu-HU" sz="1700" b="1">
                <a:latin typeface="Albertus" pitchFamily="18" charset="0"/>
              </a:rPr>
              <a:t> – </a:t>
            </a:r>
            <a:r>
              <a:rPr lang="hu-HU" sz="1700" b="1" u="sng">
                <a:latin typeface="Albertus" pitchFamily="18" charset="0"/>
              </a:rPr>
              <a:t>törvény</a:t>
            </a:r>
            <a:r>
              <a:rPr lang="hu-HU" sz="1700" b="1">
                <a:latin typeface="Albertus" pitchFamily="18" charset="0"/>
              </a:rPr>
              <a:t> honvédelmi, nemzetbiztonsági, bűnüldözési vagy bűnmegelőzési, központi pénzügyi vagy devizapolitikai </a:t>
            </a:r>
            <a:r>
              <a:rPr lang="hu-HU" sz="1700" b="1" u="sng">
                <a:latin typeface="Albertus" pitchFamily="18" charset="0"/>
              </a:rPr>
              <a:t>érdekből</a:t>
            </a:r>
            <a:r>
              <a:rPr lang="hu-HU" sz="1700" b="1">
                <a:latin typeface="Albertus" pitchFamily="18" charset="0"/>
              </a:rPr>
              <a:t>, külügyi kapcsolatokra, nemzetközi szervezetekkel való kapcsolatokra, bírósági vagy közigazgatási eljárásra tekintettel </a:t>
            </a:r>
            <a:r>
              <a:rPr lang="hu-HU" sz="1700" b="1" u="sng">
                <a:latin typeface="Albertus" pitchFamily="18" charset="0"/>
              </a:rPr>
              <a:t>korlátozza;</a:t>
            </a:r>
            <a:endParaRPr lang="hu-HU" sz="1700" b="1">
              <a:latin typeface="Albertus" pitchFamily="18" charset="0"/>
            </a:endParaRP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1700" b="1">
                <a:latin typeface="Albertus" pitchFamily="18" charset="0"/>
              </a:rPr>
              <a:t>„</a:t>
            </a:r>
            <a:r>
              <a:rPr lang="hu-HU" sz="1700" b="1" u="sng">
                <a:latin typeface="Albertus" pitchFamily="18" charset="0"/>
              </a:rPr>
              <a:t>Nem nyilvános</a:t>
            </a:r>
            <a:r>
              <a:rPr lang="hu-HU" sz="1700" b="1">
                <a:latin typeface="Albertus" pitchFamily="18" charset="0"/>
              </a:rPr>
              <a:t>” adattá nyilvánítással, amelyre a szerv feladat- és hatáskörébe tartozó </a:t>
            </a:r>
            <a:r>
              <a:rPr lang="hu-HU" sz="1700" b="1" u="sng">
                <a:latin typeface="Albertus" pitchFamily="18" charset="0"/>
              </a:rPr>
              <a:t>döntés meghozatalára irányuló eljárás során</a:t>
            </a:r>
            <a:r>
              <a:rPr lang="hu-HU" sz="1700" b="1">
                <a:latin typeface="Albertus" pitchFamily="18" charset="0"/>
              </a:rPr>
              <a:t> készített vagy rögzített, a döntés </a:t>
            </a:r>
            <a:r>
              <a:rPr lang="hu-HU" sz="1700" b="1" u="sng">
                <a:latin typeface="Albertus" pitchFamily="18" charset="0"/>
              </a:rPr>
              <a:t>megalapozását szolgáló adat esetén</a:t>
            </a:r>
            <a:r>
              <a:rPr lang="hu-HU" sz="1700" b="1">
                <a:latin typeface="Albertus" pitchFamily="18" charset="0"/>
              </a:rPr>
              <a:t> van lehetőség.</a:t>
            </a: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endParaRPr lang="hu-HU" sz="1700" b="1">
              <a:latin typeface="Albertus" pitchFamily="18" charset="0"/>
            </a:endParaRP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endParaRPr lang="hu-HU" sz="1700" b="1"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81B1E6D7-8725-4B69-8B8A-866C8CFFFF8A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12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1434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60338" y="1438275"/>
            <a:ext cx="8829675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endParaRPr lang="hu-HU" sz="2000" b="1">
              <a:solidFill>
                <a:srgbClr val="FFCC00"/>
              </a:solidFill>
              <a:latin typeface="Albertus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Az uniós jogharmonizáció megteremtése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A magasan minősített adatok számának radikális csökkentése.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A minősítés a </a:t>
            </a:r>
            <a:r>
              <a:rPr lang="hu-HU" sz="2000" b="1" u="sng">
                <a:latin typeface="Albertus" pitchFamily="18" charset="0"/>
              </a:rPr>
              <a:t>kárközpontú minősítési rendszer </a:t>
            </a:r>
            <a:r>
              <a:rPr lang="hu-HU" sz="2000" b="1">
                <a:latin typeface="Albertus" pitchFamily="18" charset="0"/>
              </a:rPr>
              <a:t>alapján történik, melynek lényege, hogy minél nagyobb kárt okoz a minősített adat jogtalan megszerzése, vagy felhasználása, annál magasabb személyi, fizikai, adminisztratív és elektronikus biztonsági követelményeknek kell érvényesülniük a védelem során.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A kármérték a védelmi intézkedések szintjét határozza meg.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latin typeface="Albertus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solidFill>
                <a:srgbClr val="FFCC00"/>
              </a:solidFill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2016.01.27. 10:50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5E125-67EF-4746-9740-B8994A7986DC}" type="slidenum">
              <a:rPr lang="hu-HU" altLang="en-US" smtClean="0"/>
              <a:pPr>
                <a:defRPr/>
              </a:pPr>
              <a:t>13</a:t>
            </a:fld>
            <a:endParaRPr lang="hu-HU" altLang="en-US" dirty="0" smtClean="0"/>
          </a:p>
        </p:txBody>
      </p:sp>
      <p:pic>
        <p:nvPicPr>
          <p:cNvPr id="1536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539750" y="2152650"/>
            <a:ext cx="86042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hu-HU" sz="3200" b="1">
                <a:solidFill>
                  <a:schemeClr val="tx2"/>
                </a:solidFill>
              </a:rPr>
              <a:t>Elöljáróban a minősített adatvédelemhez:</a:t>
            </a:r>
          </a:p>
          <a:p>
            <a:pPr algn="ctr" eaLnBrk="1" hangingPunct="1"/>
            <a:endParaRPr lang="hu-HU" sz="3200" b="1">
              <a:solidFill>
                <a:schemeClr val="tx2"/>
              </a:solidFill>
            </a:endParaRPr>
          </a:p>
          <a:p>
            <a:pPr algn="ctr" eaLnBrk="1" hangingPunct="1"/>
            <a:r>
              <a:rPr lang="hu-HU" b="1"/>
              <a:t>„NEED TO KNOW” (szükségesség) - elvnek minden esetben érvényesülnie kell a minősített adattal kapcsolatos tevékenységeknél!</a:t>
            </a:r>
          </a:p>
          <a:p>
            <a:pPr algn="ctr" eaLnBrk="1" hangingPunct="1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2016.01.27. 10:50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860F7-0164-4C56-9744-6D99C88B114F}" type="slidenum">
              <a:rPr lang="hu-HU" altLang="en-US" smtClean="0"/>
              <a:pPr>
                <a:defRPr/>
              </a:pPr>
              <a:t>14</a:t>
            </a:fld>
            <a:endParaRPr lang="hu-HU" altLang="en-US" dirty="0" smtClean="0"/>
          </a:p>
        </p:txBody>
      </p:sp>
      <p:pic>
        <p:nvPicPr>
          <p:cNvPr id="16388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395288" y="1817688"/>
            <a:ext cx="77724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341438" lvl="1" indent="-533400">
              <a:buFontTx/>
              <a:buNone/>
              <a:defRPr/>
            </a:pPr>
            <a:endParaRPr lang="hu-HU" sz="10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0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A minősített adat megjelenési formái</a:t>
            </a: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395288" y="2420938"/>
            <a:ext cx="87487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 b="1" u="sng"/>
              <a:t>Köziratban</a:t>
            </a:r>
            <a:r>
              <a:rPr lang="hu-HU" sz="2400"/>
              <a:t> szereplő minősített adat;</a:t>
            </a:r>
            <a:br>
              <a:rPr lang="hu-HU" sz="2400"/>
            </a:br>
            <a:endParaRPr lang="hu-HU" sz="2400"/>
          </a:p>
          <a:p>
            <a:r>
              <a:rPr lang="hu-HU" sz="2400" b="1" u="sng"/>
              <a:t>Szóban</a:t>
            </a:r>
            <a:r>
              <a:rPr lang="hu-HU" sz="2400"/>
              <a:t> közölt minősített információ;</a:t>
            </a:r>
            <a:br>
              <a:rPr lang="hu-HU" sz="2400"/>
            </a:br>
            <a:endParaRPr lang="hu-HU" sz="2400"/>
          </a:p>
          <a:p>
            <a:r>
              <a:rPr lang="hu-HU" sz="2400"/>
              <a:t>Minősített információt hordozó</a:t>
            </a:r>
            <a:br>
              <a:rPr lang="hu-HU" sz="2400"/>
            </a:br>
            <a:r>
              <a:rPr lang="hu-HU" sz="2400" b="1" u="sng"/>
              <a:t>objektum, technikai eszköz</a:t>
            </a:r>
            <a:r>
              <a:rPr lang="hu-HU" sz="2400" b="1"/>
              <a:t>;</a:t>
            </a:r>
            <a:endParaRPr lang="hu-HU" sz="2400"/>
          </a:p>
          <a:p>
            <a:endParaRPr lang="hu-HU" sz="2400"/>
          </a:p>
          <a:p>
            <a:r>
              <a:rPr lang="hu-HU" sz="2400"/>
              <a:t>Nem tárgyiasult formában megjelenő minősített információ, </a:t>
            </a:r>
            <a:r>
              <a:rPr lang="hu-HU" sz="2400" b="1" u="sng"/>
              <a:t>eljárási mód</a:t>
            </a:r>
            <a:r>
              <a:rPr lang="hu-HU" sz="2400"/>
              <a:t> vagy más ismeretanyag.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2016.01.27. 10:50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1C224-936C-4BF2-8C08-F5EB8CE99724}" type="slidenum">
              <a:rPr lang="hu-HU" altLang="en-US" smtClean="0"/>
              <a:pPr>
                <a:defRPr/>
              </a:pPr>
              <a:t>15</a:t>
            </a:fld>
            <a:endParaRPr lang="hu-HU" altLang="en-US" smtClean="0"/>
          </a:p>
        </p:txBody>
      </p:sp>
      <p:pic>
        <p:nvPicPr>
          <p:cNvPr id="1741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military_soldier_leave_l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08513"/>
            <a:ext cx="14176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468313" y="2322513"/>
            <a:ext cx="86756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/>
              <a:t>A </a:t>
            </a:r>
            <a:r>
              <a:rPr lang="hu-HU" b="1"/>
              <a:t>minősített adat védelméről szóló 2009. évi CLV. törvény (Mavtv.),</a:t>
            </a:r>
          </a:p>
          <a:p>
            <a:pPr algn="ctr" eaLnBrk="0" hangingPunct="0"/>
            <a:endParaRPr lang="hu-HU"/>
          </a:p>
          <a:p>
            <a:pPr algn="ctr" eaLnBrk="0" hangingPunct="0"/>
            <a:r>
              <a:rPr lang="hu-HU"/>
              <a:t>illetve a végrehajtásáról rendelkező három kormányrendelet ezeket a törvényi előírásokat hivatott megállapítani.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chemeClr val="tx2"/>
                </a:solidFill>
              </a:rPr>
              <a:t>Jogszabályi háttér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2016.01.27. 10:50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32881-C1F6-456E-917E-518F747046A9}" type="slidenum">
              <a:rPr lang="hu-HU" altLang="en-US" smtClean="0"/>
              <a:pPr>
                <a:defRPr/>
              </a:pPr>
              <a:t>16</a:t>
            </a:fld>
            <a:endParaRPr lang="hu-HU" altLang="en-US" smtClean="0"/>
          </a:p>
        </p:txBody>
      </p:sp>
      <p:pic>
        <p:nvPicPr>
          <p:cNvPr id="1843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44450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military_soldier_leave_l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08513"/>
            <a:ext cx="14176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355600" y="2876550"/>
            <a:ext cx="8788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buFontTx/>
              <a:buChar char="-"/>
              <a:tabLst>
                <a:tab pos="457200" algn="r"/>
              </a:tabLst>
            </a:pPr>
            <a:r>
              <a:rPr lang="en-GB"/>
              <a:t>a Nemzeti Biztonsági Felügyelet működésének, valamint a minősített adat kezelésének rendjéről szóló</a:t>
            </a:r>
            <a:endParaRPr lang="hu-HU"/>
          </a:p>
          <a:p>
            <a:pPr algn="ctr">
              <a:tabLst>
                <a:tab pos="457200" algn="r"/>
              </a:tabLst>
            </a:pPr>
            <a:r>
              <a:rPr lang="en-GB"/>
              <a:t>90/2010. (III.26.) Korm. rendelet;</a:t>
            </a:r>
            <a:endParaRPr lang="hu-H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Személyi-, Fizikai-, és Adminisztratív biztonság Kormányrendelete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F08BD67B-EC8F-4B05-AE53-CA2CC0F46DA9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17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1946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395288" y="2492375"/>
            <a:ext cx="8748712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- </a:t>
            </a:r>
            <a:r>
              <a:rPr lang="en-GB"/>
              <a:t>a minősített adat elektronikus biztonságának, valamint a rejtjeltevékenység engedélyezésének és hatósági felügyeletének részletes szabályairól szóló</a:t>
            </a:r>
            <a:endParaRPr lang="hu-HU"/>
          </a:p>
          <a:p>
            <a:r>
              <a:rPr lang="en-GB"/>
              <a:t>161/2010. (V.6.) Korm. rendelet. 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Elektronikus biztonság Kormányrendelete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B8FD023-D37F-4533-BB08-A0CD60EDFC9B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18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048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468313" y="3970338"/>
            <a:ext cx="828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/>
              <a:t>- </a:t>
            </a:r>
            <a:r>
              <a:rPr lang="en-GB" sz="2400"/>
              <a:t>az iparbiztonsági ellenőrzés és a telephely biztonsági tanúsítvány kiadásának részletes szabályairól szóló</a:t>
            </a:r>
            <a:endParaRPr lang="hu-HU" sz="2400"/>
          </a:p>
          <a:p>
            <a:r>
              <a:rPr lang="en-GB" sz="2400"/>
              <a:t>92/2010. (III.31.) Korm. rendelet;</a:t>
            </a:r>
            <a:endParaRPr lang="hu-HU" sz="24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39750" y="2133600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Ezt a Kormányrendeletet a Büntetés-végrehajtás szervezetében nem használjuk, mivel állami, rendészeti szerv vagyunk.</a:t>
            </a:r>
          </a:p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Ez a Kormányrendelet a gazdálkodó szervezetekre vonatkozik.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918011C9-92E9-4F6E-981E-10D8D438A822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19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1508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611188" y="1125538"/>
            <a:ext cx="853281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hu-HU" b="1">
                <a:latin typeface="Albertus" pitchFamily="18" charset="0"/>
              </a:rPr>
              <a:t>Személyi biztonság</a:t>
            </a:r>
            <a:r>
              <a:rPr lang="hu-HU" b="1"/>
              <a:t>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	</a:t>
            </a:r>
            <a:r>
              <a:rPr lang="hu-HU" sz="2400" b="1" u="sng">
                <a:latin typeface="Albertus" pitchFamily="18" charset="0"/>
              </a:rPr>
              <a:t>parancsnok és biztonsági vezető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Kockázatmentes nemzetbiztonsági szakvélemény,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 (felhasználói engedéllyel nem rendelkezők részére).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          </a:t>
            </a:r>
            <a:r>
              <a:rPr lang="hu-HU" sz="2400" b="1" u="sng">
                <a:latin typeface="Albertus" pitchFamily="18" charset="0"/>
              </a:rPr>
              <a:t>többi felhasználó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Kockázatmentes nemzetbiztonsági szakvélemény,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Felhasználói engedély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1A90A52E-D543-4DD2-B8A3-2AFCC3934FB5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410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églalap 1"/>
          <p:cNvSpPr>
            <a:spLocks noChangeArrowheads="1"/>
          </p:cNvSpPr>
          <p:nvPr/>
        </p:nvSpPr>
        <p:spPr bwMode="auto">
          <a:xfrm>
            <a:off x="395288" y="1557338"/>
            <a:ext cx="8748712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400" b="1" u="sng">
                <a:solidFill>
                  <a:schemeClr val="bg2"/>
                </a:solidFill>
              </a:rPr>
              <a:t>Adatvédelmi felelős</a:t>
            </a:r>
            <a:r>
              <a:rPr lang="hu-HU" sz="2400" u="sng">
                <a:solidFill>
                  <a:schemeClr val="bg2"/>
                </a:solidFill>
              </a:rPr>
              <a:t> (személyes adat)</a:t>
            </a:r>
          </a:p>
          <a:p>
            <a:pPr algn="ctr"/>
            <a:endParaRPr lang="hu-HU" sz="2400">
              <a:solidFill>
                <a:schemeClr val="bg2"/>
              </a:solidFill>
            </a:endParaRPr>
          </a:p>
          <a:p>
            <a:pPr algn="ctr"/>
            <a:r>
              <a:rPr lang="hu-HU" sz="2800">
                <a:solidFill>
                  <a:srgbClr val="FF0000"/>
                </a:solidFill>
              </a:rPr>
              <a:t>2011. évi CXII. törvény alapján</a:t>
            </a:r>
          </a:p>
          <a:p>
            <a:endParaRPr lang="hu-HU" sz="2400" u="sng">
              <a:solidFill>
                <a:schemeClr val="bg2"/>
              </a:solidFill>
            </a:endParaRPr>
          </a:p>
          <a:p>
            <a:r>
              <a:rPr lang="hu-HU" sz="2400" u="sng">
                <a:solidFill>
                  <a:schemeClr val="bg2"/>
                </a:solidFill>
              </a:rPr>
              <a:t>Felelősségi területe: </a:t>
            </a:r>
            <a:r>
              <a:rPr lang="hu-HU" sz="2400">
                <a:solidFill>
                  <a:schemeClr val="bg2"/>
                </a:solidFill>
              </a:rPr>
              <a:t>személyes adatkezelés (nyílt)</a:t>
            </a:r>
          </a:p>
          <a:p>
            <a:r>
              <a:rPr lang="hu-HU" sz="2400" u="sng">
                <a:solidFill>
                  <a:schemeClr val="bg2"/>
                </a:solidFill>
              </a:rPr>
              <a:t>Törvény szerinti helye a szervezeti struktúrában:</a:t>
            </a:r>
            <a:endParaRPr lang="hu-HU" sz="2400">
              <a:solidFill>
                <a:schemeClr val="bg2"/>
              </a:solidFill>
            </a:endParaRPr>
          </a:p>
          <a:p>
            <a:r>
              <a:rPr lang="hu-HU" sz="2400" b="1">
                <a:solidFill>
                  <a:schemeClr val="bg2"/>
                </a:solidFill>
              </a:rPr>
              <a:t>24. § </a:t>
            </a:r>
            <a:r>
              <a:rPr lang="hu-HU" sz="2400">
                <a:solidFill>
                  <a:schemeClr val="bg2"/>
                </a:solidFill>
              </a:rPr>
              <a:t>(1) Az adatkezelő, illetve az adatfeldolgozó szervezetén belül, közvetlenül a szerv vezetőjének felügyelete alá tartozó - jogi, közigazgatási, informatikai vagy ezeknek megfelelő, felsőfokú végzettséggel rendelkező - belső adatvédelmi felelőst kell kinevezni vagy megbízni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63C1EBD3-03A3-4817-B452-A930FC2FC268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20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2532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611188" y="981075"/>
            <a:ext cx="853281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hu-HU" b="1">
                <a:latin typeface="Albertus" pitchFamily="18" charset="0"/>
              </a:rPr>
              <a:t>Személyi biztonság</a:t>
            </a:r>
            <a:r>
              <a:rPr lang="hu-HU" b="1"/>
              <a:t>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	</a:t>
            </a:r>
            <a:r>
              <a:rPr lang="hu-HU" sz="2400" b="1" u="sng">
                <a:latin typeface="Albertus" pitchFamily="18" charset="0"/>
              </a:rPr>
              <a:t>Csak „Korlátozott terjesztésű!” minősítési szintű adat felhasználása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Felhasználói engedély,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 megléte szükséges.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400" b="1" u="sng">
                <a:latin typeface="Albertus" pitchFamily="18" charset="0"/>
              </a:rPr>
              <a:t>„Bizalmas!”, „Titkos!”, valamint „Szigorúan titkos!” minősítési szintű adat felhasználása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Kockázatmentes nemzetbiztonsági szakvélemény,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Felhasználói engedély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latin typeface="Albertus" pitchFamily="18" charset="0"/>
            </a:endParaRPr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8FA19776-AA5B-4B83-984F-B165670A573C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21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3556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395288" y="1322388"/>
            <a:ext cx="8748712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Fizikai biztonság: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Körkörös védelem, ennek eszközei: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A mechanikai védelem (fizikai gátat képeznek), valamint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az elektronikai védelem (észlelés és riasztás).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A bv. szervezetében jellemzően II. osztályú biztonsági területek kerültek kialakításra.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A minősített adatokat tárolása zártan történik.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Hatósági akkreditáció, engedély alapján.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Tanúsítvánnyal nem rendelkező személy CSAK kísérettel léphet be!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C75E8B37-E231-41D3-99DF-FE6E01A8F1AC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22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458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395288" y="1322388"/>
            <a:ext cx="8748712" cy="520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Fizikai biztonság: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Adminisztratív zóna: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Minden olyan helyszín, ahová a belépés ellenőrzött.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„Korlátozott terjesztésű!” minősítési szintű minősített adat az adminisztratív zónában is felhasználható, valamint </a:t>
            </a:r>
            <a:r>
              <a:rPr lang="hu-HU" sz="2400" b="1">
                <a:latin typeface="Albertus" pitchFamily="18" charset="0"/>
              </a:rPr>
              <a:t>zárható</a:t>
            </a:r>
            <a:r>
              <a:rPr lang="hu-HU" sz="2000" b="1">
                <a:latin typeface="Albertus" pitchFamily="18" charset="0"/>
              </a:rPr>
              <a:t> </a:t>
            </a:r>
            <a:r>
              <a:rPr lang="hu-HU" sz="2400" b="1">
                <a:latin typeface="Albertus" pitchFamily="18" charset="0"/>
              </a:rPr>
              <a:t>irodabútorban</a:t>
            </a:r>
            <a:r>
              <a:rPr lang="hu-HU" sz="2000" b="1">
                <a:latin typeface="Albertus" pitchFamily="18" charset="0"/>
              </a:rPr>
              <a:t> </a:t>
            </a:r>
            <a:r>
              <a:rPr lang="hu-HU" sz="2400" b="1">
                <a:latin typeface="Albertus" pitchFamily="18" charset="0"/>
              </a:rPr>
              <a:t>vagy lemezszekrényben is tárolható</a:t>
            </a:r>
            <a:r>
              <a:rPr lang="hu-HU" sz="2000" b="1">
                <a:latin typeface="Albertus" pitchFamily="18" charset="0"/>
              </a:rPr>
              <a:t>!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400" b="1">
                <a:latin typeface="Albertus" pitchFamily="18" charset="0"/>
              </a:rPr>
              <a:t>A bv. szervezetében adminisztratív zónának csak azt a területet, szabad kijelölni, ahol fogvatartott nem tartózkodik elhelyezés szerűen! 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Kijelölni, szabályozni a minősített adatokra vonatkozó Biztonsági Szabályzatban kell! (ez nem azonos a bv. szakmai Biztonsági Szabályzattal)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92B414C4-7A43-443C-9DED-3E88928AD24D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23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560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95288" y="1724025"/>
            <a:ext cx="874871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hu-HU" b="1" dirty="0">
                <a:latin typeface="Albertus" pitchFamily="18" charset="0"/>
              </a:rPr>
              <a:t>Adminisztratív biztonság: </a:t>
            </a:r>
          </a:p>
          <a:p>
            <a:pPr>
              <a:defRPr/>
            </a:pPr>
            <a:r>
              <a:rPr lang="hu-HU" b="1" dirty="0">
                <a:latin typeface="Albertus" pitchFamily="18" charset="0"/>
              </a:rPr>
              <a:t>Alapelvek, amelyeket be kell tartani, ill. tartatni: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 err="1">
                <a:latin typeface="Albertus" pitchFamily="18" charset="0"/>
              </a:rPr>
              <a:t>nyomonkövethetőség</a:t>
            </a:r>
            <a:r>
              <a:rPr lang="hu-HU" sz="2400" b="1" dirty="0">
                <a:latin typeface="Albertus" pitchFamily="18" charset="0"/>
              </a:rPr>
              <a:t>,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>
                <a:latin typeface="Albertus" pitchFamily="18" charset="0"/>
              </a:rPr>
              <a:t>bizalmasság,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>
                <a:latin typeface="Albertus" pitchFamily="18" charset="0"/>
              </a:rPr>
              <a:t>sérthetetlenség és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>
                <a:latin typeface="Albertus" pitchFamily="18" charset="0"/>
              </a:rPr>
              <a:t>rendelkezésre állás</a:t>
            </a:r>
          </a:p>
          <a:p>
            <a:pPr>
              <a:defRPr/>
            </a:pPr>
            <a:r>
              <a:rPr lang="hu-HU" sz="2400" b="1" dirty="0">
                <a:latin typeface="Albertus" pitchFamily="18" charset="0"/>
              </a:rPr>
              <a:t>	</a:t>
            </a:r>
          </a:p>
          <a:p>
            <a:pPr>
              <a:defRPr/>
            </a:pPr>
            <a:r>
              <a:rPr lang="hu-HU" sz="2400" b="1" dirty="0">
                <a:latin typeface="Albertus" pitchFamily="18" charset="0"/>
              </a:rPr>
              <a:t>Ide tartozik az adathordozó készítése, nyilvántartása, másolása, sokszorosítása, átadás-átvétele, selejtezése és megsemmisítése.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2016.01.27. 10:50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B93E1-09EF-49AD-B9EA-402ACAB9586C}" type="slidenum">
              <a:rPr lang="hu-HU" altLang="en-US" smtClean="0"/>
              <a:pPr>
                <a:defRPr/>
              </a:pPr>
              <a:t>24</a:t>
            </a:fld>
            <a:endParaRPr lang="hu-HU" alt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395288" y="1817688"/>
            <a:ext cx="77724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341438" lvl="1" indent="-533400">
              <a:buFontTx/>
              <a:buNone/>
              <a:defRPr/>
            </a:pPr>
            <a:endParaRPr lang="hu-HU" sz="10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6629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12"/>
          <p:cNvSpPr>
            <a:spLocks noChangeArrowheads="1"/>
          </p:cNvSpPr>
          <p:nvPr/>
        </p:nvSpPr>
        <p:spPr bwMode="auto">
          <a:xfrm>
            <a:off x="395288" y="188913"/>
            <a:ext cx="8748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/>
              <a:t>Elektronikus biztonság: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60363" y="765175"/>
            <a:ext cx="8748712" cy="587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hu-HU" sz="2400" dirty="0"/>
              <a:t>Elemei:</a:t>
            </a:r>
          </a:p>
          <a:p>
            <a:pPr lvl="1" eaLnBrk="0" hangingPunct="0">
              <a:defRPr/>
            </a:pPr>
            <a:r>
              <a:rPr lang="hu-HU" sz="2400" dirty="0"/>
              <a:t>- Rendszerbiztonság – hardver- és szoftverbiztonság, hozzáférési jogosultság, biztonsági mentés és helyreállítás, vírusvédelem, biztonsági üzemmódok és a hálózat biztonság;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hu-HU" sz="2400" dirty="0"/>
              <a:t>Kommunikációbiztonság – rejtjeltevékenység;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hu-HU" sz="2400" dirty="0"/>
              <a:t>Kompromittáló kisugárzás (TEMPEST);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hu-HU" sz="2400" dirty="0"/>
              <a:t>Engedélyezési eljárás.</a:t>
            </a:r>
          </a:p>
          <a:p>
            <a:pPr eaLnBrk="0" hangingPunct="0">
              <a:defRPr/>
            </a:pPr>
            <a:r>
              <a:rPr lang="hu-HU" sz="2400" dirty="0"/>
              <a:t>A minősített elektronikus adatfeldolgozás történhet védett hálózaton keresztül, vagy nem hálózatba kötött („stand </a:t>
            </a:r>
            <a:r>
              <a:rPr lang="hu-HU" sz="2400" dirty="0" err="1"/>
              <a:t>alone</a:t>
            </a:r>
            <a:r>
              <a:rPr lang="hu-HU" sz="2400" dirty="0"/>
              <a:t>”) munkaállomáson.</a:t>
            </a:r>
          </a:p>
          <a:p>
            <a:pPr algn="ctr" eaLnBrk="0" hangingPunct="0">
              <a:defRPr/>
            </a:pPr>
            <a:r>
              <a:rPr lang="hu-HU" sz="2800" dirty="0"/>
              <a:t>Minősített adatot elektronikusan készíteni, tárolni, továbbítani nyílt, nem védett, hálózatba kötött számítógépen SZIGORÚAN TILOS! (minősített adatsértés!)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F9227E3A-0265-4A4F-85AC-123EBA8AA576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25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765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12"/>
          <p:cNvSpPr>
            <a:spLocks noChangeArrowheads="1"/>
          </p:cNvSpPr>
          <p:nvPr/>
        </p:nvSpPr>
        <p:spPr bwMode="auto">
          <a:xfrm>
            <a:off x="1547813" y="188913"/>
            <a:ext cx="6480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/>
              <a:t>Elektronikus biztonság: 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95288" y="668338"/>
            <a:ext cx="8748712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hu-HU" sz="2400" dirty="0"/>
              <a:t>Jogszabályi időkorlátok a minősített elektronikusan adatkezelés vonatkozásában:</a:t>
            </a:r>
          </a:p>
          <a:p>
            <a:pPr eaLnBrk="0" hangingPunct="0">
              <a:defRPr/>
            </a:pPr>
            <a:r>
              <a:rPr lang="hu-HU" sz="2400" dirty="0"/>
              <a:t>Jelenleg elektronikus minősített adatkezelés történhet:</a:t>
            </a:r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hu-HU" sz="2400" dirty="0"/>
              <a:t>2010. április 1. (</a:t>
            </a:r>
            <a:r>
              <a:rPr lang="hu-HU" sz="2400" dirty="0" err="1"/>
              <a:t>Mavtv</a:t>
            </a:r>
            <a:r>
              <a:rPr lang="hu-HU" sz="2400" dirty="0"/>
              <a:t>. megjelenése előtti idő) előtt kijelölt számítógépen NBF által kiadott rendszerengedély nélkül;</a:t>
            </a:r>
          </a:p>
          <a:p>
            <a:pPr marL="457200" indent="-457200" eaLnBrk="0" hangingPunct="0">
              <a:buFontTx/>
              <a:buAutoNum type="arabicPeriod"/>
              <a:defRPr/>
            </a:pPr>
            <a:r>
              <a:rPr lang="hu-HU" sz="2400" dirty="0"/>
              <a:t>2010. április 1. után kialakított minősített elektronikus munkaállomáson NBF által kiadott rendszerengedély birtokában.</a:t>
            </a:r>
          </a:p>
          <a:p>
            <a:pPr eaLnBrk="0" hangingPunct="0">
              <a:defRPr/>
            </a:pPr>
            <a:r>
              <a:rPr lang="hu-HU" sz="2400" dirty="0"/>
              <a:t>Jogszabályi határidő: </a:t>
            </a:r>
            <a:r>
              <a:rPr lang="hu-HU" sz="2400" b="1" dirty="0"/>
              <a:t>2017. december 31</a:t>
            </a:r>
            <a:r>
              <a:rPr lang="hu-HU" sz="2400" dirty="0"/>
              <a:t>-ig!!!</a:t>
            </a:r>
          </a:p>
          <a:p>
            <a:pPr eaLnBrk="0" hangingPunct="0">
              <a:defRPr/>
            </a:pPr>
            <a:endParaRPr lang="hu-HU" sz="2400" dirty="0"/>
          </a:p>
          <a:p>
            <a:pPr eaLnBrk="0" hangingPunct="0">
              <a:defRPr/>
            </a:pPr>
            <a:r>
              <a:rPr lang="hu-HU" sz="2400" dirty="0"/>
              <a:t>2018. január 01-től kezdődően KIZÁRÓLAG az NBF által kiadott rendszerengedély birtokában lehetséges az elektronikus minősített adatkezelés! Ez vonatkozik a </a:t>
            </a:r>
            <a:r>
              <a:rPr lang="hu-HU" sz="2400" dirty="0" err="1"/>
              <a:t>Mavtv</a:t>
            </a:r>
            <a:r>
              <a:rPr lang="hu-HU" sz="2400" dirty="0"/>
              <a:t>. megjelenése előtti időszakban aktív minősített elektronikus adatkezelő munkaállomásokra is!</a:t>
            </a:r>
          </a:p>
          <a:p>
            <a:pPr eaLnBrk="0" hangingPunct="0"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35A253DB-EE00-48F8-8CFE-D7E0C51B8F42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26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8676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395288" y="1196975"/>
            <a:ext cx="8748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/>
              <a:t>Elektronikus biztonság: </a:t>
            </a:r>
          </a:p>
        </p:txBody>
      </p:sp>
      <p:sp>
        <p:nvSpPr>
          <p:cNvPr id="28680" name="Rectangle 13"/>
          <p:cNvSpPr>
            <a:spLocks noChangeArrowheads="1"/>
          </p:cNvSpPr>
          <p:nvPr/>
        </p:nvSpPr>
        <p:spPr bwMode="auto">
          <a:xfrm>
            <a:off x="439738" y="1627188"/>
            <a:ext cx="8748712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sz="2400"/>
              <a:t>A rendszerengedély megszerzésének feltételei:</a:t>
            </a:r>
          </a:p>
          <a:p>
            <a:pPr eaLnBrk="0" hangingPunct="0"/>
            <a:r>
              <a:rPr lang="hu-HU" sz="2400" u="sng"/>
              <a:t>Személyi:</a:t>
            </a:r>
          </a:p>
          <a:p>
            <a:pPr eaLnBrk="0" hangingPunct="0"/>
            <a:r>
              <a:rPr lang="hu-HU" sz="2000"/>
              <a:t>Kijelölés alapján rendszerbiztonsági felügyelő és rendszeradminisztrátor megléte.</a:t>
            </a:r>
          </a:p>
          <a:p>
            <a:pPr eaLnBrk="0" hangingPunct="0"/>
            <a:r>
              <a:rPr lang="hu-HU" sz="2000"/>
              <a:t>Rendszerbiztonsági felügyelő által elkészített Üzemeltetés Biztonsági Szabályzat (ÜBSZ), valamint a Rendszerbiztonsági Követelmények (RBK) elkészítése.</a:t>
            </a:r>
          </a:p>
          <a:p>
            <a:pPr eaLnBrk="0" hangingPunct="0"/>
            <a:r>
              <a:rPr lang="hu-HU" sz="2000"/>
              <a:t>Helyi biztonsági vezető által, az NBF-hez benyújtott rendszerengedély kérelme.</a:t>
            </a:r>
          </a:p>
          <a:p>
            <a:pPr eaLnBrk="0" hangingPunct="0"/>
            <a:r>
              <a:rPr lang="hu-HU" sz="2400" u="sng"/>
              <a:t>Fizikai:</a:t>
            </a:r>
            <a:r>
              <a:rPr lang="hu-HU" sz="2400"/>
              <a:t> </a:t>
            </a:r>
            <a:r>
              <a:rPr lang="hu-HU" sz="2000"/>
              <a:t>adott, már kialakított</a:t>
            </a:r>
          </a:p>
          <a:p>
            <a:pPr eaLnBrk="0" hangingPunct="0"/>
            <a:r>
              <a:rPr lang="hu-HU" sz="2400" u="sng"/>
              <a:t>Elektronikus:</a:t>
            </a:r>
            <a:r>
              <a:rPr lang="hu-HU" sz="2400"/>
              <a:t> </a:t>
            </a:r>
            <a:r>
              <a:rPr lang="hu-HU" sz="2000"/>
              <a:t>számítástechnikai eszköz beszerzése, megléte</a:t>
            </a:r>
          </a:p>
          <a:p>
            <a:pPr eaLnBrk="0" hangingPunct="0"/>
            <a:r>
              <a:rPr lang="hu-HU" sz="2400" u="sng"/>
              <a:t>Adminisztratív:</a:t>
            </a:r>
            <a:r>
              <a:rPr lang="hu-HU" sz="2400"/>
              <a:t> </a:t>
            </a:r>
            <a:r>
              <a:rPr lang="hu-HU" sz="2000"/>
              <a:t>rendszerbiztonsági okmányok rendszeresítése,</a:t>
            </a:r>
          </a:p>
          <a:p>
            <a:pPr eaLnBrk="0" hangingPunct="0"/>
            <a:r>
              <a:rPr lang="hu-HU" sz="2000"/>
              <a:t>Amennyiben nyomtatásra is szükség van, ehhez kapcsolódóan is okmányok felfektetése szükséges!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1A5E839E-A5C7-4D74-850E-14C0472C7885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27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2970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29703" name="Rectangle 14"/>
          <p:cNvSpPr>
            <a:spLocks noChangeArrowheads="1"/>
          </p:cNvSpPr>
          <p:nvPr/>
        </p:nvSpPr>
        <p:spPr bwMode="auto">
          <a:xfrm>
            <a:off x="395288" y="3644900"/>
            <a:ext cx="8748712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sz="2400"/>
              <a:t>A minősített adatot elektronikus rendszeren kezelő szerv vezetője </a:t>
            </a:r>
            <a:r>
              <a:rPr lang="hu-HU" sz="2400" b="1"/>
              <a:t>rendszeradminisztrátort </a:t>
            </a:r>
            <a:r>
              <a:rPr lang="hu-HU" sz="2400"/>
              <a:t>jelöl ki. A rendszeradminisztrátor a rendszerbiztonsági felügyelő irányítása mellett a </a:t>
            </a:r>
            <a:r>
              <a:rPr lang="hu-HU" sz="2400" b="1"/>
              <a:t>rendszer üzemeltetéséért, karbantartásáért</a:t>
            </a:r>
            <a:r>
              <a:rPr lang="hu-HU" sz="2400"/>
              <a:t> felelős személy. </a:t>
            </a:r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395288" y="1844675"/>
            <a:ext cx="87487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sz="2400"/>
              <a:t>A minősített adat </a:t>
            </a:r>
            <a:r>
              <a:rPr lang="hu-HU" sz="2400" b="1"/>
              <a:t>elektronikus rendszeren</a:t>
            </a:r>
            <a:r>
              <a:rPr lang="hu-HU" sz="2400"/>
              <a:t> való kezelése esetén a szerv vezetőjének </a:t>
            </a:r>
            <a:r>
              <a:rPr lang="hu-HU" sz="2400" b="1"/>
              <a:t>rendszerbiztonsági felügyelőt</a:t>
            </a:r>
            <a:r>
              <a:rPr lang="hu-HU" sz="2400"/>
              <a:t> kell kijelölnie.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E8013A48-28C7-4BE0-AC08-F447677CD6AB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28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072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468313" y="1557338"/>
            <a:ext cx="86756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/>
              <a:t>A Mavtv. kizárólag közhatalmi jogosítványokkal rendelkező személyek részére biztosít minősítői jogkört. </a:t>
            </a:r>
          </a:p>
        </p:txBody>
      </p:sp>
      <p:sp>
        <p:nvSpPr>
          <p:cNvPr id="30727" name="Rectangle 9"/>
          <p:cNvSpPr>
            <a:spLocks noChangeArrowheads="1"/>
          </p:cNvSpPr>
          <p:nvPr/>
        </p:nvSpPr>
        <p:spPr bwMode="auto">
          <a:xfrm>
            <a:off x="468313" y="3200400"/>
            <a:ext cx="86756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u-HU" sz="2400"/>
              <a:t>A feladat- és hatáskörében minősítésre jogosult személyt a központi államigazgatási szervekről, valamint a Kormány tagjai és az államtitkárok jogállásáról szóló 2010. évi XLIII. Törvény határozza meg, ennek alapján </a:t>
            </a:r>
          </a:p>
          <a:p>
            <a:r>
              <a:rPr lang="hu-HU" sz="2400"/>
              <a:t>b)	a rendvédelmi szerv</a:t>
            </a:r>
          </a:p>
          <a:p>
            <a:r>
              <a:rPr lang="hu-HU" sz="2400"/>
              <a:t>bd)	büntetés-végrehajtási szervezet;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B0E9AC2-C27F-42E1-A464-B33260F2A275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29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1748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68313" y="1025525"/>
            <a:ext cx="8675687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u-HU" sz="2400"/>
              <a:t>A feladat- és hatáskörében minősítésre jogosult a büntetés-végrehajtási szervezetében:</a:t>
            </a:r>
          </a:p>
          <a:p>
            <a:endParaRPr lang="hu-HU" sz="2400"/>
          </a:p>
          <a:p>
            <a:r>
              <a:rPr lang="hu-HU" sz="2400"/>
              <a:t>„Szigorúan titkos!” minősítési szintig – kizárólag az országos parancsnok,</a:t>
            </a:r>
          </a:p>
          <a:p>
            <a:r>
              <a:rPr lang="hu-HU" sz="2400"/>
              <a:t>Az országos parancsnok átruházott jogköre alapján:</a:t>
            </a:r>
          </a:p>
          <a:p>
            <a:endParaRPr lang="hu-HU" sz="2400"/>
          </a:p>
          <a:p>
            <a:r>
              <a:rPr lang="hu-HU" sz="2400"/>
              <a:t>„Titkos!” ; „Bizalmas!”; „Korlátozott terjesztésű!” minősítési szintig – az országos parancsnok helyettesei, valamint Intézet parancsnokok, Intézmény vezetők</a:t>
            </a:r>
          </a:p>
          <a:p>
            <a:endParaRPr lang="hu-HU" sz="2400"/>
          </a:p>
          <a:p>
            <a:r>
              <a:rPr lang="hu-HU" sz="2400"/>
              <a:t>Csak kinevezési parancsban megnevezett személy jogosult minősíteni, helyettesítés esetén ez a jogkör nem adódik át!</a:t>
            </a:r>
          </a:p>
          <a:p>
            <a:r>
              <a:rPr lang="hu-HU" sz="2400"/>
              <a:t>(tartós távollét esetén sem!)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2016.01.27. 10:50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03AEB-18B2-4D65-AE3F-62BE12075DD5}" type="slidenum">
              <a:rPr lang="hu-HU" altLang="en-US" smtClean="0"/>
              <a:pPr>
                <a:defRPr/>
              </a:pPr>
              <a:t>3</a:t>
            </a:fld>
            <a:endParaRPr lang="hu-HU" altLang="en-US" smtClean="0"/>
          </a:p>
        </p:txBody>
      </p:sp>
      <p:pic>
        <p:nvPicPr>
          <p:cNvPr id="512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68325" y="50958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chemeClr val="tx2"/>
                </a:solidFill>
              </a:rPr>
              <a:t>Adatvédelem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488" y="1196975"/>
            <a:ext cx="8766175" cy="5446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90600" lvl="1" indent="-5334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„</a:t>
            </a:r>
            <a:r>
              <a:rPr lang="hu-H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személyes adat</a:t>
            </a: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:</a:t>
            </a:r>
            <a:r>
              <a:rPr lang="hu-HU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 </a:t>
            </a:r>
            <a:r>
              <a:rPr lang="hu-H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bármely meghatározott (azonosított vagy azonosítható) természetes személlyel (a továbbiakban: érintett) kapcsolatba hozható adat, az adatból levonható, az érintettre vonatkozó következtetés. A személyes adat az adatkezelés során mindaddig megőrzi e minőségét, amíg kapcsolata az érintettel helyreállítható…”.</a:t>
            </a:r>
          </a:p>
          <a:p>
            <a:pPr marL="990600" lvl="1" indent="-5334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„</a:t>
            </a:r>
            <a:r>
              <a:rPr lang="hu-H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adatkezelés</a:t>
            </a: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: </a:t>
            </a:r>
            <a:r>
              <a:rPr lang="hu-H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</a:rPr>
              <a:t>az alkalmazott eljárástól függetlenül az adatokon végzett bármely művelet vagy a műveletek összessége, így például gyűjtése, felvétele, rögzítése, rendszerezése, tárolása, megváltoztatása, felhasználása, továbbítása, nyilvánosságra hozatala, összehangolása vagy összekapcsolása, zárolása, törlése és megsemmisítése, valamint az adatok további felhasználásának megakadályozása”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33EA089C-4AA4-4B9A-8080-CB4001B4E808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30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2772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3811" name="Rectangle 3"/>
          <p:cNvSpPr>
            <a:spLocks noChangeArrowheads="1"/>
          </p:cNvSpPr>
          <p:nvPr/>
        </p:nvSpPr>
        <p:spPr bwMode="auto">
          <a:xfrm>
            <a:off x="0" y="1289050"/>
            <a:ext cx="91440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r>
              <a:rPr lang="hu-HU" sz="2200" b="1">
                <a:latin typeface="Albertus" pitchFamily="18" charset="0"/>
              </a:rPr>
              <a:t>A minősítés  szintjét a jogosulatlan hozzáférés által okozható kár mértéke határozza meg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2200" b="1">
              <a:latin typeface="Albertus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2200" b="1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lbertus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endParaRPr lang="hu-HU" sz="2200" b="1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lbertus" pitchFamily="18" charset="0"/>
            </a:endParaRPr>
          </a:p>
        </p:txBody>
      </p:sp>
      <p:graphicFrame>
        <p:nvGraphicFramePr>
          <p:cNvPr id="120861" name="Group 29"/>
          <p:cNvGraphicFramePr>
            <a:graphicFrameLocks noGrp="1"/>
          </p:cNvGraphicFramePr>
          <p:nvPr/>
        </p:nvGraphicFramePr>
        <p:xfrm>
          <a:off x="182563" y="2492375"/>
          <a:ext cx="8775700" cy="4203700"/>
        </p:xfrm>
        <a:graphic>
          <a:graphicData uri="http://schemas.openxmlformats.org/drawingml/2006/table">
            <a:tbl>
              <a:tblPr/>
              <a:tblGrid>
                <a:gridCol w="2441575"/>
                <a:gridCol w="6334125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„Szigorúan titkos!”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rendkívül súlyosan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károsítja 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„Titkos!”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súlyosan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lbertus" pitchFamily="18" charset="0"/>
                        </a:rPr>
                        <a:t>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károsítja 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„Bizalmas!”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károsítja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lbertus" pitchFamily="18" charset="0"/>
                        </a:rPr>
                        <a:t>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„Korlátozott terjesztésű!”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hátrányosan érinti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79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A minősítés szintjei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907CA062-0E98-4835-BBE5-4A66EDE5E6FC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31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3796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8808" name="Group 24"/>
          <p:cNvGraphicFramePr>
            <a:graphicFrameLocks noGrp="1"/>
          </p:cNvGraphicFramePr>
          <p:nvPr/>
        </p:nvGraphicFramePr>
        <p:xfrm>
          <a:off x="252413" y="1406525"/>
          <a:ext cx="8715375" cy="5262563"/>
        </p:xfrm>
        <a:graphic>
          <a:graphicData uri="http://schemas.openxmlformats.org/drawingml/2006/table">
            <a:tbl>
              <a:tblPr/>
              <a:tblGrid>
                <a:gridCol w="2425700"/>
                <a:gridCol w="6289675"/>
              </a:tblGrid>
              <a:tr h="13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„Szigorúan titkos!”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 Magyarország szuverenitásának megsértése, nagyszámú emberi élet veszélyeztetése; 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„Titkos!”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közvetlen életveszély okozása, ellehetetleníti az állami vagy közfeladatot ellátó szerv rendeltetésszerű működését;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„Bizalmas!”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az állam érdekérvényesítő képességeit hátráltatja, gátolja valamely legalább öt évi szabadságvesztéssel büntetendő bűncselekmény felderítését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„Korlátozott terjesztésű!”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gazdálkodó szervezetek részére jogtalan előnyszerzést tesz lehetővé;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3815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Times New Roman" pitchFamily="18" charset="0"/>
              </a:rPr>
              <a:t>A minősítéssel védhető közérdek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D0BAAB60-1E73-4B87-867D-DF2BF9624FDA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32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482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Táblázat 27"/>
          <p:cNvGraphicFramePr>
            <a:graphicFrameLocks noGrp="1"/>
          </p:cNvGraphicFramePr>
          <p:nvPr/>
        </p:nvGraphicFramePr>
        <p:xfrm>
          <a:off x="463550" y="404813"/>
          <a:ext cx="8675688" cy="148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8466"/>
                <a:gridCol w="2677222"/>
              </a:tblGrid>
              <a:tr h="566352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chemeClr val="accent2"/>
                          </a:solidFill>
                        </a:rPr>
                        <a:t>„Szigorúan titkos!”, „</a:t>
                      </a:r>
                      <a:r>
                        <a:rPr lang="hu-HU" sz="2400" dirty="0" err="1" smtClean="0">
                          <a:solidFill>
                            <a:schemeClr val="accent2"/>
                          </a:solidFill>
                        </a:rPr>
                        <a:t>Titkos</a:t>
                      </a:r>
                      <a:r>
                        <a:rPr lang="hu-HU" sz="2400" dirty="0" smtClean="0">
                          <a:solidFill>
                            <a:schemeClr val="accent2"/>
                          </a:solidFill>
                        </a:rPr>
                        <a:t>!”</a:t>
                      </a:r>
                      <a:endParaRPr lang="hu-HU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chemeClr val="accent2"/>
                          </a:solidFill>
                        </a:rPr>
                        <a:t>30 év</a:t>
                      </a:r>
                      <a:endParaRPr lang="hu-HU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</a:tr>
              <a:tr h="457393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„Bizalmas!”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20 év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</a:tr>
              <a:tr h="457393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„Korlátozott terjesztésű!”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10 év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</a:tr>
            </a:tbl>
          </a:graphicData>
        </a:graphic>
      </p:graphicFrame>
      <p:graphicFrame>
        <p:nvGraphicFramePr>
          <p:cNvPr id="29" name="Táblázat 28"/>
          <p:cNvGraphicFramePr>
            <a:graphicFrameLocks noGrp="1"/>
          </p:cNvGraphicFramePr>
          <p:nvPr/>
        </p:nvGraphicFramePr>
        <p:xfrm>
          <a:off x="500063" y="2197100"/>
          <a:ext cx="8643937" cy="43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401"/>
                <a:gridCol w="1311656"/>
                <a:gridCol w="2563880"/>
              </a:tblGrid>
              <a:tr h="1936761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Hosszabbítás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4" marB="3599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Alapeset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4" marB="3599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Magánszemély jogos érdekével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összefügg.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A Magyar</a:t>
                      </a:r>
                      <a:r>
                        <a:rPr lang="hu-HU" sz="1400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Köztársaság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honvédelmi,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nemzetbiztonsági,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bűnüldözési vagy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igazságszolgáltatási érdekére tekintettel </a:t>
                      </a:r>
                      <a:endParaRPr lang="hu-H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4" marB="35995">
                    <a:solidFill>
                      <a:schemeClr val="accent5"/>
                    </a:solidFill>
                  </a:tcPr>
                </a:tc>
              </a:tr>
              <a:tr h="930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„Szigorúan titkos!”, „</a:t>
                      </a:r>
                      <a:r>
                        <a:rPr lang="hu-HU" sz="2400" b="1" dirty="0" err="1" smtClean="0">
                          <a:solidFill>
                            <a:schemeClr val="accent2"/>
                          </a:solidFill>
                        </a:rPr>
                        <a:t>Titkos</a:t>
                      </a: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!”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4" marB="3599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x 30 év</a:t>
                      </a:r>
                    </a:p>
                    <a:p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: 60 év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4" marB="3599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x 30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: 90 év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4" marB="35995">
                    <a:solidFill>
                      <a:schemeClr val="accent1"/>
                    </a:solidFill>
                  </a:tcPr>
                </a:tc>
              </a:tr>
              <a:tr h="731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„Bizalmas!”</a:t>
                      </a: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 x 5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25 év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 x 20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60 év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5" marB="45715"/>
                </a:tc>
              </a:tr>
              <a:tr h="731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„Korlátozott terjesztésű!”</a:t>
                      </a: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 x 5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15 év 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 x 20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50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év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765D862F-2AA2-445A-8F44-407CDADA4F2A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33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584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A minősítés feltételei </a:t>
            </a:r>
          </a:p>
        </p:txBody>
      </p:sp>
      <p:sp>
        <p:nvSpPr>
          <p:cNvPr id="35847" name="Rectangle 3"/>
          <p:cNvSpPr>
            <a:spLocks noChangeArrowheads="1"/>
          </p:cNvSpPr>
          <p:nvPr/>
        </p:nvSpPr>
        <p:spPr bwMode="auto">
          <a:xfrm rot="10800000" flipV="1">
            <a:off x="160338" y="1125538"/>
            <a:ext cx="882967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>
                <a:solidFill>
                  <a:srgbClr val="FFCC00"/>
                </a:solidFill>
              </a:rPr>
              <a:t>  </a:t>
            </a:r>
            <a:r>
              <a:rPr lang="hu-HU" sz="1800" b="1">
                <a:latin typeface="Albertus" pitchFamily="18" charset="0"/>
              </a:rPr>
              <a:t>A keletkezett adat a meghatározott minősítéssel védhető közérdekek körébe tartozik;</a:t>
            </a:r>
            <a:endParaRPr lang="hu-HU" sz="1800" b="1"/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az adat nyilvánosságra hozatala,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jogosulatlan megszerzése, módosítása vagy felhasználása,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illetéktelen személy részére hozzáférhetővé, valamint az arra jogosult részére hozzáférhetetlenné tétele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károsítja a minősítéssel védhető közérdeket;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az adat nyilvánosságát és arra feljogosított személyen kívüli megismerhetőségét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meghatározott ideig korlátozni szükséges.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>
                <a:latin typeface="Albertus" pitchFamily="18" charset="0"/>
              </a:rPr>
              <a:t/>
            </a:r>
            <a:br>
              <a:rPr lang="hu-HU" sz="1800" b="1">
                <a:latin typeface="Albertus" pitchFamily="18" charset="0"/>
              </a:rPr>
            </a:br>
            <a:r>
              <a:rPr lang="hu-HU" sz="1800" b="1"/>
              <a:t>A</a:t>
            </a:r>
            <a:r>
              <a:rPr lang="hu-HU" sz="1800" b="1">
                <a:latin typeface="Albertus" pitchFamily="18" charset="0"/>
              </a:rPr>
              <a:t>z adat minősítéssel csak valamennyi törvényi feltétel fennállása esetén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>
                <a:latin typeface="Albertus" pitchFamily="18" charset="0"/>
              </a:rPr>
              <a:t>                            és csak a legszükségesebb ideig védhető!!!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endParaRPr lang="hu-HU" sz="1800" b="1"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EE846195-6BDF-43E1-AB94-20DCF1D3A4E7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34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6868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870" name="Group 2"/>
          <p:cNvGrpSpPr>
            <a:grpSpLocks noChangeAspect="1"/>
          </p:cNvGrpSpPr>
          <p:nvPr/>
        </p:nvGrpSpPr>
        <p:grpSpPr bwMode="auto">
          <a:xfrm>
            <a:off x="715963" y="495300"/>
            <a:ext cx="8421687" cy="5929313"/>
            <a:chOff x="2198" y="1658"/>
            <a:chExt cx="11382" cy="7168"/>
          </a:xfrm>
        </p:grpSpPr>
        <p:sp>
          <p:nvSpPr>
            <p:cNvPr id="525315" name="AutoShape 3"/>
            <p:cNvSpPr>
              <a:spLocks noChangeAspect="1" noChangeArrowheads="1"/>
            </p:cNvSpPr>
            <p:nvPr/>
          </p:nvSpPr>
          <p:spPr bwMode="auto">
            <a:xfrm>
              <a:off x="2198" y="1658"/>
              <a:ext cx="11382" cy="7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36872" name="Rectangle 4"/>
            <p:cNvSpPr>
              <a:spLocks noChangeArrowheads="1"/>
            </p:cNvSpPr>
            <p:nvPr/>
          </p:nvSpPr>
          <p:spPr bwMode="auto">
            <a:xfrm>
              <a:off x="3230" y="1658"/>
              <a:ext cx="9792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1690" tIns="30845" rIns="61690" bIns="30845" anchor="ctr"/>
            <a:lstStyle/>
            <a:p>
              <a:pPr algn="ctr"/>
              <a:r>
                <a:rPr lang="hu-HU" sz="2900" b="1">
                  <a:latin typeface="Georgia" pitchFamily="18" charset="0"/>
                </a:rPr>
                <a:t>A minősítés folyamata</a:t>
              </a:r>
              <a:endParaRPr lang="hu-HU" sz="2000" b="1"/>
            </a:p>
          </p:txBody>
        </p:sp>
        <p:sp>
          <p:nvSpPr>
            <p:cNvPr id="36873" name="AutoShape 5"/>
            <p:cNvSpPr>
              <a:spLocks noChangeArrowheads="1"/>
            </p:cNvSpPr>
            <p:nvPr/>
          </p:nvSpPr>
          <p:spPr bwMode="auto">
            <a:xfrm>
              <a:off x="3377" y="3199"/>
              <a:ext cx="1872" cy="769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Szignálás</a:t>
              </a:r>
              <a:endParaRPr lang="hu-HU" altLang="hu-HU" sz="2000"/>
            </a:p>
          </p:txBody>
        </p:sp>
        <p:sp>
          <p:nvSpPr>
            <p:cNvPr id="36874" name="AutoShape 6"/>
            <p:cNvSpPr>
              <a:spLocks noChangeArrowheads="1"/>
            </p:cNvSpPr>
            <p:nvPr/>
          </p:nvSpPr>
          <p:spPr bwMode="auto">
            <a:xfrm>
              <a:off x="5007" y="4290"/>
              <a:ext cx="2986" cy="768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Adat elkészítése</a:t>
              </a:r>
              <a:endParaRPr lang="hu-HU" altLang="hu-HU" sz="2000"/>
            </a:p>
          </p:txBody>
        </p:sp>
        <p:sp>
          <p:nvSpPr>
            <p:cNvPr id="36875" name="AutoShape 7"/>
            <p:cNvSpPr>
              <a:spLocks noChangeArrowheads="1"/>
            </p:cNvSpPr>
            <p:nvPr/>
          </p:nvSpPr>
          <p:spPr bwMode="auto">
            <a:xfrm>
              <a:off x="7547" y="5378"/>
              <a:ext cx="3457" cy="950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Minősítési javaslat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 elkészítése</a:t>
              </a:r>
              <a:endParaRPr lang="hu-HU" altLang="hu-HU" sz="2000"/>
            </a:p>
          </p:txBody>
        </p:sp>
        <p:sp>
          <p:nvSpPr>
            <p:cNvPr id="36876" name="AutoShape 8"/>
            <p:cNvSpPr>
              <a:spLocks noChangeArrowheads="1"/>
            </p:cNvSpPr>
            <p:nvPr/>
          </p:nvSpPr>
          <p:spPr bwMode="auto">
            <a:xfrm>
              <a:off x="9815" y="6919"/>
              <a:ext cx="3168" cy="1089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Minősítői döntés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meghozatala</a:t>
              </a:r>
              <a:endParaRPr lang="hu-HU" altLang="hu-HU" sz="2000"/>
            </a:p>
          </p:txBody>
        </p:sp>
        <p:sp>
          <p:nvSpPr>
            <p:cNvPr id="525321" name="Line 9"/>
            <p:cNvSpPr>
              <a:spLocks noChangeShapeType="1"/>
            </p:cNvSpPr>
            <p:nvPr/>
          </p:nvSpPr>
          <p:spPr bwMode="auto">
            <a:xfrm>
              <a:off x="4283" y="4019"/>
              <a:ext cx="545" cy="36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22" name="Line 10"/>
            <p:cNvSpPr>
              <a:spLocks noChangeShapeType="1"/>
            </p:cNvSpPr>
            <p:nvPr/>
          </p:nvSpPr>
          <p:spPr bwMode="auto">
            <a:xfrm>
              <a:off x="6008" y="5197"/>
              <a:ext cx="1360" cy="54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23" name="Line 11"/>
            <p:cNvSpPr>
              <a:spLocks noChangeShapeType="1"/>
            </p:cNvSpPr>
            <p:nvPr/>
          </p:nvSpPr>
          <p:spPr bwMode="auto">
            <a:xfrm>
              <a:off x="8186" y="6465"/>
              <a:ext cx="1450" cy="81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24" name="AutoShape 12"/>
            <p:cNvSpPr>
              <a:spLocks/>
            </p:cNvSpPr>
            <p:nvPr/>
          </p:nvSpPr>
          <p:spPr bwMode="auto">
            <a:xfrm rot="-2913104">
              <a:off x="8397" y="3986"/>
              <a:ext cx="545" cy="1332"/>
            </a:xfrm>
            <a:prstGeom prst="rightBrace">
              <a:avLst>
                <a:gd name="adj1" fmla="val 20401"/>
                <a:gd name="adj2" fmla="val 50000"/>
              </a:avLst>
            </a:prstGeom>
            <a:noFill/>
            <a:ln w="25400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36881" name="AutoShape 13"/>
            <p:cNvSpPr>
              <a:spLocks noChangeArrowheads="1"/>
            </p:cNvSpPr>
            <p:nvPr/>
          </p:nvSpPr>
          <p:spPr bwMode="auto">
            <a:xfrm>
              <a:off x="9002" y="3022"/>
              <a:ext cx="3462" cy="1455"/>
            </a:xfrm>
            <a:prstGeom prst="flowChartPunchedTape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Egymástól nem elválasztható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 munkafolyamat</a:t>
              </a:r>
              <a:endParaRPr lang="hu-HU" altLang="hu-HU" sz="1200"/>
            </a:p>
          </p:txBody>
        </p:sp>
        <p:sp>
          <p:nvSpPr>
            <p:cNvPr id="525326" name="AutoShape 14"/>
            <p:cNvSpPr>
              <a:spLocks/>
            </p:cNvSpPr>
            <p:nvPr/>
          </p:nvSpPr>
          <p:spPr bwMode="auto">
            <a:xfrm>
              <a:off x="2831" y="3564"/>
              <a:ext cx="272" cy="4807"/>
            </a:xfrm>
            <a:prstGeom prst="leftBrace">
              <a:avLst>
                <a:gd name="adj1" fmla="val 147304"/>
                <a:gd name="adj2" fmla="val 50000"/>
              </a:avLst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36883" name="AutoShape 15"/>
            <p:cNvSpPr>
              <a:spLocks noChangeArrowheads="1"/>
            </p:cNvSpPr>
            <p:nvPr/>
          </p:nvSpPr>
          <p:spPr bwMode="auto">
            <a:xfrm>
              <a:off x="2198" y="3110"/>
              <a:ext cx="601" cy="5624"/>
            </a:xfrm>
            <a:prstGeom prst="flowChartProcess">
              <a:avLst/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A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  <a:p>
              <a:endParaRPr lang="hu-HU" altLang="hu-HU" sz="1600">
                <a:solidFill>
                  <a:srgbClr val="000000"/>
                </a:solidFill>
                <a:latin typeface="Georgia" pitchFamily="18" charset="0"/>
              </a:endParaRP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3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0</a:t>
              </a:r>
            </a:p>
            <a:p>
              <a:endParaRPr lang="hu-HU" altLang="hu-HU" sz="1600">
                <a:solidFill>
                  <a:srgbClr val="000000"/>
                </a:solidFill>
                <a:latin typeface="Georgia" pitchFamily="18" charset="0"/>
              </a:endParaRP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n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a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p</a:t>
              </a:r>
              <a:endParaRPr lang="hu-HU" altLang="hu-HU" sz="2000"/>
            </a:p>
          </p:txBody>
        </p:sp>
        <p:sp>
          <p:nvSpPr>
            <p:cNvPr id="36884" name="AutoShape 16"/>
            <p:cNvSpPr>
              <a:spLocks noChangeArrowheads="1"/>
            </p:cNvSpPr>
            <p:nvPr/>
          </p:nvSpPr>
          <p:spPr bwMode="auto">
            <a:xfrm>
              <a:off x="3461" y="6287"/>
              <a:ext cx="3928" cy="2538"/>
            </a:xfrm>
            <a:prstGeom prst="beve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endParaRPr lang="hu-HU" altLang="hu-HU" sz="900">
                <a:solidFill>
                  <a:srgbClr val="000000"/>
                </a:solidFill>
                <a:latin typeface="Georgia" pitchFamily="18" charset="0"/>
              </a:endParaRP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Soron kívül felterjeszteni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a vezetője útján 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(ennek hiányában közvetlenül) 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a minősítésre jogosult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 személyhez</a:t>
              </a:r>
              <a:endParaRPr lang="hu-HU" altLang="hu-HU" sz="1200"/>
            </a:p>
          </p:txBody>
        </p:sp>
        <p:sp>
          <p:nvSpPr>
            <p:cNvPr id="36885" name="AutoShape 17"/>
            <p:cNvSpPr>
              <a:spLocks noChangeArrowheads="1"/>
            </p:cNvSpPr>
            <p:nvPr/>
          </p:nvSpPr>
          <p:spPr bwMode="auto">
            <a:xfrm>
              <a:off x="10144" y="4235"/>
              <a:ext cx="3006" cy="430"/>
            </a:xfrm>
            <a:prstGeom prst="wedgeRoundRectCallout">
              <a:avLst>
                <a:gd name="adj1" fmla="val -42657"/>
                <a:gd name="adj2" fmla="val 200556"/>
                <a:gd name="adj3" fmla="val 16667"/>
              </a:avLst>
            </a:prstGeom>
            <a:solidFill>
              <a:srgbClr val="FF99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Külön iratban</a:t>
              </a:r>
              <a:endParaRPr lang="hu-HU" altLang="hu-HU" sz="1200"/>
            </a:p>
          </p:txBody>
        </p:sp>
        <p:sp>
          <p:nvSpPr>
            <p:cNvPr id="36886" name="AutoShape 18"/>
            <p:cNvSpPr>
              <a:spLocks noChangeArrowheads="1"/>
            </p:cNvSpPr>
            <p:nvPr/>
          </p:nvSpPr>
          <p:spPr bwMode="auto">
            <a:xfrm>
              <a:off x="6493" y="2732"/>
              <a:ext cx="2364" cy="859"/>
            </a:xfrm>
            <a:prstGeom prst="wedgeRoundRectCallout">
              <a:avLst>
                <a:gd name="adj1" fmla="val -15773"/>
                <a:gd name="adj2" fmla="val 107917"/>
                <a:gd name="adj3" fmla="val 16667"/>
              </a:avLst>
            </a:prstGeom>
            <a:solidFill>
              <a:srgbClr val="FF99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Munkakönyvben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nyilvántartani</a:t>
              </a:r>
              <a:endParaRPr lang="hu-HU" altLang="hu-HU" sz="1200"/>
            </a:p>
          </p:txBody>
        </p:sp>
        <p:sp>
          <p:nvSpPr>
            <p:cNvPr id="525331" name="Line 19"/>
            <p:cNvSpPr>
              <a:spLocks noChangeShapeType="1"/>
            </p:cNvSpPr>
            <p:nvPr/>
          </p:nvSpPr>
          <p:spPr bwMode="auto">
            <a:xfrm>
              <a:off x="7096" y="7646"/>
              <a:ext cx="2450" cy="90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32" name="Line 20"/>
            <p:cNvSpPr>
              <a:spLocks noChangeShapeType="1"/>
            </p:cNvSpPr>
            <p:nvPr/>
          </p:nvSpPr>
          <p:spPr bwMode="auto">
            <a:xfrm>
              <a:off x="5463" y="5287"/>
              <a:ext cx="0" cy="908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33" name="Line 21"/>
            <p:cNvSpPr>
              <a:spLocks noChangeShapeType="1"/>
            </p:cNvSpPr>
            <p:nvPr/>
          </p:nvSpPr>
          <p:spPr bwMode="auto">
            <a:xfrm flipH="1">
              <a:off x="7188" y="6465"/>
              <a:ext cx="723" cy="816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36890" name="AutoShape 22"/>
            <p:cNvSpPr>
              <a:spLocks noChangeArrowheads="1"/>
            </p:cNvSpPr>
            <p:nvPr/>
          </p:nvSpPr>
          <p:spPr bwMode="auto">
            <a:xfrm>
              <a:off x="11003" y="5738"/>
              <a:ext cx="2492" cy="701"/>
            </a:xfrm>
            <a:prstGeom prst="wedgeRoundRectCallout">
              <a:avLst>
                <a:gd name="adj1" fmla="val -16491"/>
                <a:gd name="adj2" fmla="val 102981"/>
                <a:gd name="adj3" fmla="val 16667"/>
              </a:avLst>
            </a:prstGeom>
            <a:solidFill>
              <a:srgbClr val="FF99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r>
                <a:rPr lang="hu-HU" altLang="hu-HU" sz="1200">
                  <a:latin typeface="Georgia" pitchFamily="18" charset="0"/>
                </a:rPr>
                <a:t>A minősítési javaslat kiadmányozásával</a:t>
              </a:r>
              <a:endParaRPr lang="hu-HU" altLang="hu-HU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5ADD0C38-1289-49AA-A8D9-6B56A0E9B02D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35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37892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Times New Roman" pitchFamily="18" charset="0"/>
              </a:rPr>
              <a:t>A Büntető Törvénykönyv változása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1392238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000" b="1">
                <a:latin typeface="Albertus" pitchFamily="18" charset="0"/>
              </a:rPr>
              <a:t>a büntetőjogi szankciórendszer differenciálása az egyes minősítési szintekhez igazodóan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57200" y="2205038"/>
          <a:ext cx="8686800" cy="386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399"/>
                <a:gridCol w="2222200"/>
                <a:gridCol w="2222200"/>
              </a:tblGrid>
              <a:tr h="900249">
                <a:tc>
                  <a:txBody>
                    <a:bodyPr/>
                    <a:lstStyle/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„civil” maximum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„hivatalos”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maximum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900249"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 szigorúan titkos minősítésű adattal: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- 5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2 - 8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521573"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titkos minősítésű adattal: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- 3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1- 5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640068"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bizalmas minősítésű adattal: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- 1évig 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- 2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900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korlátozott terjesztésű minősítésű adattal: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elzárás 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-1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unny_stroll_trs_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88" y="2439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>
              <a:solidFill>
                <a:srgbClr val="FFFFFF"/>
              </a:solidFill>
            </a:endParaRP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2327275" y="2439988"/>
            <a:ext cx="4491038" cy="1936750"/>
            <a:chOff x="0" y="0"/>
            <a:chExt cx="2829" cy="1220"/>
          </a:xfrm>
        </p:grpSpPr>
        <p:sp>
          <p:nvSpPr>
            <p:cNvPr id="3892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29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38925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29" cy="1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600">
                  <a:solidFill>
                    <a:srgbClr val="000000"/>
                  </a:solidFill>
                </a:rPr>
                <a:t>  </a:t>
              </a:r>
              <a:r>
                <a:rPr lang="en-US" sz="12100">
                  <a:solidFill>
                    <a:srgbClr val="000000"/>
                  </a:solidFill>
                </a:rPr>
                <a:t> </a:t>
              </a:r>
              <a:r>
                <a:rPr lang="en-US" sz="600">
                  <a:solidFill>
                    <a:srgbClr val="000000"/>
                  </a:solidFill>
                </a:rPr>
                <a:t>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38917" name="Picture 7" descr="military_drill_instructor_intimidation_h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27336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8" descr="german_panzer_turret_aim_md_cl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81300"/>
            <a:ext cx="685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9" descr="military_private_pushups_md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152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10" descr="questions_md_cl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57550"/>
            <a:ext cx="2514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11" descr="303_machine_gun_bullets_swaying_lg_cl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2700"/>
            <a:ext cx="23622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2" name="Picture 12" descr="paraglider_maneuvering_md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13" descr="apache_firing_machine_guns_md_clr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7591">
            <a:off x="6934200" y="13716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D4654291-F7ED-4EBC-916C-53BDAFFA4744}" type="datetime8">
              <a:rPr lang="hu-HU" sz="1400">
                <a:solidFill>
                  <a:srgbClr val="FFFFFF"/>
                </a:solidFill>
              </a:rPr>
              <a:pPr algn="r" eaLnBrk="1" hangingPunct="1">
                <a:spcBef>
                  <a:spcPct val="20000"/>
                </a:spcBef>
              </a:pPr>
              <a:t>2016.01.27. 10:50</a:t>
            </a:fld>
            <a:endParaRPr lang="hu-HU" sz="1400">
              <a:solidFill>
                <a:srgbClr val="FFFFFF"/>
              </a:solidFill>
            </a:endParaRPr>
          </a:p>
          <a:p>
            <a:pPr algn="r" eaLnBrk="1" hangingPunct="1">
              <a:spcBef>
                <a:spcPct val="20000"/>
              </a:spcBef>
            </a:pPr>
            <a:endParaRPr lang="hu-HU" altLang="en-US" sz="1400">
              <a:solidFill>
                <a:srgbClr val="FFFFFF"/>
              </a:solidFill>
            </a:endParaRPr>
          </a:p>
        </p:txBody>
      </p:sp>
      <p:sp>
        <p:nvSpPr>
          <p:cNvPr id="3993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802654FC-689A-4A51-9648-A082DA60A6DB}" type="slidenum">
              <a:rPr lang="hu-HU" altLang="en-US" sz="1400">
                <a:solidFill>
                  <a:srgbClr val="FFFFFF"/>
                </a:solidFill>
              </a:rPr>
              <a:pPr algn="r" eaLnBrk="1" hangingPunct="1">
                <a:spcBef>
                  <a:spcPct val="20000"/>
                </a:spcBef>
              </a:pPr>
              <a:t>37</a:t>
            </a:fld>
            <a:endParaRPr lang="hu-HU" altLang="en-US" sz="1400">
              <a:solidFill>
                <a:srgbClr val="FFFFFF"/>
              </a:solidFill>
            </a:endParaRPr>
          </a:p>
        </p:txBody>
      </p:sp>
      <p:pic>
        <p:nvPicPr>
          <p:cNvPr id="3994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260350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8" descr="thug_jail_hc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876425"/>
            <a:ext cx="33337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Rectangle 2"/>
          <p:cNvSpPr>
            <a:spLocks noChangeArrowheads="1"/>
          </p:cNvSpPr>
          <p:nvPr/>
        </p:nvSpPr>
        <p:spPr bwMode="auto">
          <a:xfrm>
            <a:off x="914400" y="48688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>
                <a:solidFill>
                  <a:srgbClr val="FFFFFF"/>
                </a:solidFill>
                <a:latin typeface="Impact" pitchFamily="34" charset="0"/>
              </a:rPr>
              <a:t>K ö s z ö n ö m   a   f i g y e l m e 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2016.01.27. 10:50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764F5-2DA0-44A0-96E1-F2955301676D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614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311275"/>
            <a:ext cx="8820150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Személyes adat </a:t>
            </a:r>
            <a:r>
              <a:rPr lang="hu-H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kezelésére</a:t>
            </a: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az </a:t>
            </a:r>
            <a:r>
              <a:rPr lang="hu-HU" sz="2400" b="1" u="sng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érintett hozzájárulásának</a:t>
            </a: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hiányában csak törvényi felhatalmazás alapján van lehetőség.</a:t>
            </a:r>
            <a:endParaRPr lang="hu-HU" sz="24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 </a:t>
            </a:r>
            <a:r>
              <a:rPr lang="hu-H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különleges adat</a:t>
            </a: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a személyes adatok egy meghatározott csoportját jelenti, melyek kezelésével kapcsolatban - szigorúbb rendelkezések - a törvény előírja, hogy az érintett a hozzájárulását írásban kell, hogy megadja, illetve azt csak törvény rendelheti el. Adatfajták (pl. faji eredet, egészségi állapot, bűnügyi személyes adat). </a:t>
            </a:r>
          </a:p>
          <a:p>
            <a:pPr marL="990600" lvl="1" indent="-5334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r>
              <a:rPr lang="hu-HU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 </a:t>
            </a:r>
            <a:r>
              <a:rPr lang="hu-H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bűnügyi személyes adat</a:t>
            </a:r>
            <a:r>
              <a:rPr lang="hu-HU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a különleges adatok körében: a bűncselekmény felderítési szakaszában, a büntetőeljárás során beszerzett adat különleges adatnak minősül.</a:t>
            </a:r>
          </a:p>
          <a:p>
            <a:pPr marL="609600" indent="-6096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endParaRPr lang="hu-HU" sz="2400" b="1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2016.01.27. 10:50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F6E0A-CABC-4940-A3FD-C5E3065DC89D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717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108075"/>
            <a:ext cx="9144000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ctr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 személyes adatok nyilvánosságra hozatala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törvényi felhatalmazás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szükséges: kifejezetten meg kell jelölni a közérdekből nyilvánosságra hozandó adatok körét, </a:t>
            </a: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vagy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az érintett hozzájárulása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– különleges adat esetén írásbeli hozzájárulása – szükséges.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IN DUBIO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: vélelmezni kell, hogy az érintett a hozzájárulását nem adta meg.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Kivétel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:  az érintett hozzájárulását megadottnak kell tekinteni az érintett közszereplése során általa közölt vagy a nyilvánosságra hozatal céljából általa átadott adatok tekintetében. </a:t>
            </a:r>
            <a:endParaRPr lang="hu-H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2016.01.27. 10:50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C6DFB-2112-483E-8827-0CCF1E5092CF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819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133475"/>
            <a:ext cx="9144000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ctr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28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Adattörlés</a:t>
            </a:r>
          </a:p>
          <a:p>
            <a:pPr marL="609600" indent="-609600" algn="ctr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bizonyos esetekben kötelező: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a)	kezelése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jogellenes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b)	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az érintett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kéri 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(amikor hozzájárulásán alapult az adatkezelés);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c)	az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hiányos vagy téves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– és ez az állapot jogszerűen nem korrigálható –, feltéve, hogy a törlést törvény nem zárja ki;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d)	az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adatkezelés célja megszűnt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, vagy az adatok tárolásának törvényben meghatározott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határideje lejárt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e)	azt a bíróság vagy az adatvédelmi biztos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elrendelte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.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2016.01.27. 10:50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E82BB-C978-4CA8-9470-96F69B371409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922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349375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Ha az érintettet </a:t>
            </a:r>
            <a:r>
              <a:rPr lang="hu-HU" sz="2400" b="1" u="sng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tájékoztatási, helyesbítési, törlési jogának</a:t>
            </a: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gyakorlásával összefüggésben </a:t>
            </a:r>
            <a:r>
              <a:rPr lang="hu-HU" sz="2400" b="1" u="sng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sérelem</a:t>
            </a: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éri, akkor rendelkezésére áll a BÍRÓSÁGI JOGORVOSLATI út.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TILTAKOZÁSI JOG: érintett tiltakozhat személyes adatának kezelése ellen, ha</a:t>
            </a:r>
          </a:p>
          <a:p>
            <a:pPr marL="1371600" lvl="2" indent="-457200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1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a)	</a:t>
            </a:r>
            <a:r>
              <a:rPr lang="hu-HU" sz="18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</a:t>
            </a:r>
            <a:r>
              <a:rPr lang="hu-HU" sz="1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személyes adatok kezelése (továbbítása) kizárólag az adatkezelő vagy az adatátvevő jogának vagy jogos érdekének érvényesítéséhez szükséges, kivéve, ha az adatkezelést törvény rendelte el;</a:t>
            </a:r>
          </a:p>
          <a:p>
            <a:pPr marL="1371600" lvl="2" indent="-457200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1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b)	a személyes adat felhasználása vagy továbbítása közvetlen üzletszerzés, közvélemény-kutatás vagy tudományos kutatás céljára történik;</a:t>
            </a:r>
          </a:p>
          <a:p>
            <a:pPr marL="1371600" lvl="2" indent="-457200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1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c)	a tiltakozás jogának gyakorlását egyébként törvény lehetővé teszi.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1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41B17891-C162-4A23-9403-3EDD54BC089E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8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1024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églalap 1"/>
          <p:cNvSpPr>
            <a:spLocks noChangeArrowheads="1"/>
          </p:cNvSpPr>
          <p:nvPr/>
        </p:nvSpPr>
        <p:spPr bwMode="auto">
          <a:xfrm>
            <a:off x="395288" y="1046163"/>
            <a:ext cx="87487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400" b="1" u="sng"/>
              <a:t>Elektronikus információs rendszer biztonsági felelős</a:t>
            </a:r>
          </a:p>
          <a:p>
            <a:pPr algn="ctr"/>
            <a:r>
              <a:rPr lang="hu-HU" sz="2400" u="sng"/>
              <a:t>(nyílt rendszer)</a:t>
            </a:r>
            <a:endParaRPr lang="hu-HU" sz="2400"/>
          </a:p>
          <a:p>
            <a:pPr algn="ctr"/>
            <a:r>
              <a:rPr lang="hu-HU" sz="2400"/>
              <a:t>2013. évi L. törvény alapján</a:t>
            </a:r>
          </a:p>
          <a:p>
            <a:r>
              <a:rPr lang="hu-HU" sz="2400" u="sng"/>
              <a:t>Felelősségi területe:</a:t>
            </a:r>
            <a:r>
              <a:rPr lang="hu-HU" sz="2400"/>
              <a:t> az elektronikus </a:t>
            </a:r>
            <a:r>
              <a:rPr lang="hu-HU" sz="2400" u="sng"/>
              <a:t>információs rendszer</a:t>
            </a:r>
            <a:r>
              <a:rPr lang="hu-HU" sz="2400"/>
              <a:t> (nem adatbiztonság, hanem rendszerbiztonság!) (nyílt)</a:t>
            </a:r>
          </a:p>
          <a:p>
            <a:r>
              <a:rPr lang="hu-HU" sz="2400" u="sng"/>
              <a:t>Törvény szerinti helye a szervezeti struktúrában: </a:t>
            </a:r>
            <a:endParaRPr lang="hu-HU" sz="2400"/>
          </a:p>
          <a:p>
            <a:r>
              <a:rPr lang="hu-HU" sz="2400" b="1"/>
              <a:t>13. §</a:t>
            </a:r>
            <a:r>
              <a:rPr lang="hu-HU" sz="2400"/>
              <a:t> (1) Az elektronikus információs rendszer biztonságáért felelős személy feladata ellátása során a szervezet vezetőjének közvetlenül adhat tájékoztatást, jelentést.</a:t>
            </a:r>
          </a:p>
          <a:p>
            <a:r>
              <a:rPr lang="hu-HU" sz="2400" u="sng"/>
              <a:t>Jogköre:</a:t>
            </a:r>
            <a:endParaRPr lang="hu-HU" sz="2400"/>
          </a:p>
          <a:p>
            <a:r>
              <a:rPr lang="hu-HU" sz="2400"/>
              <a:t>Az elektronikus információs rendszer biztonságáért felelős személy felel a szervezetnél előforduló valamennyi, az elektronikus információs rendszerek védelméhez kapcsolódó feladat ellátásáért.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cs typeface="+mn-cs"/>
              </a:rPr>
              <a:pPr algn="r">
                <a:spcBef>
                  <a:spcPct val="20000"/>
                </a:spcBef>
                <a:defRPr/>
              </a:pPr>
              <a:t>2016.01.27. 10:50</a:t>
            </a:fld>
            <a:endParaRPr lang="hu-HU" sz="1400" dirty="0"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E756ED48-3CC2-4391-BC00-29A923BDEFD7}" type="slidenum">
              <a:rPr lang="hu-HU" altLang="en-US" sz="1400">
                <a:cs typeface="+mn-cs"/>
              </a:rPr>
              <a:pPr algn="r">
                <a:spcBef>
                  <a:spcPct val="20000"/>
                </a:spcBef>
                <a:defRPr/>
              </a:pPr>
              <a:t>9</a:t>
            </a:fld>
            <a:endParaRPr lang="hu-HU" altLang="en-US" sz="1400" dirty="0">
              <a:cs typeface="+mn-cs"/>
            </a:endParaRPr>
          </a:p>
        </p:txBody>
      </p:sp>
      <p:pic>
        <p:nvPicPr>
          <p:cNvPr id="11268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églalap 2"/>
          <p:cNvSpPr>
            <a:spLocks noChangeArrowheads="1"/>
          </p:cNvSpPr>
          <p:nvPr/>
        </p:nvSpPr>
        <p:spPr bwMode="auto">
          <a:xfrm>
            <a:off x="395288" y="676275"/>
            <a:ext cx="8520112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400" b="1" u="sng"/>
              <a:t>Biztonsági vezető</a:t>
            </a:r>
            <a:r>
              <a:rPr lang="hu-HU" sz="2400" u="sng"/>
              <a:t> (minősített adatvédelem)</a:t>
            </a:r>
          </a:p>
          <a:p>
            <a:pPr algn="ctr"/>
            <a:endParaRPr lang="hu-HU" sz="2400"/>
          </a:p>
          <a:p>
            <a:pPr algn="ctr"/>
            <a:r>
              <a:rPr lang="hu-HU" sz="2400"/>
              <a:t>2009. évi CLV. törvény alapján</a:t>
            </a:r>
          </a:p>
          <a:p>
            <a:endParaRPr lang="hu-HU" sz="2400" u="sng"/>
          </a:p>
          <a:p>
            <a:r>
              <a:rPr lang="hu-HU" sz="2400" u="sng"/>
              <a:t>Felelősségi területe:</a:t>
            </a:r>
            <a:endParaRPr lang="hu-HU" sz="2400"/>
          </a:p>
          <a:p>
            <a:r>
              <a:rPr lang="hu-HU" sz="2400"/>
              <a:t>a MINŐSÍTETT adatok összessége, úgymint: személyi biztonság, fizikai biztonság, elektronikus biztonság (</a:t>
            </a:r>
            <a:r>
              <a:rPr lang="hu-HU" sz="2400" u="sng"/>
              <a:t>minősített adat- és rendszerbiztonság</a:t>
            </a:r>
            <a:r>
              <a:rPr lang="hu-HU" sz="2400"/>
              <a:t>) és rejtjelzés, adminisztratív biztonság (rejtjel-ügykezelési tevékenység is ide tartozik), a személyes adat, amennyiben minősített adatként jelenik meg.</a:t>
            </a:r>
          </a:p>
          <a:p>
            <a:r>
              <a:rPr lang="hu-HU" sz="2400"/>
              <a:t>A minősített személyes adatkezelés, annak minősítésének megszűnése esetén, az adatvédelmi felelős hatáskörébe kerül.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kmai előadás">
  <a:themeElements>
    <a:clrScheme name="Szakmai előadás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Szakmai előadá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zakmai előadás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kmai előadás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kmai előadás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Office\Templates\1038\Szakmai előadás.pot</Template>
  <TotalTime>4941</TotalTime>
  <Words>2150</Words>
  <Application>Microsoft Office PowerPoint</Application>
  <PresentationFormat>Diavetítés a képernyőre (4:3 oldalarány)</PresentationFormat>
  <Paragraphs>466</Paragraphs>
  <Slides>37</Slides>
  <Notes>37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38" baseType="lpstr">
      <vt:lpstr>Szakmai előadás</vt:lpstr>
      <vt:lpstr>Adatvédelem;  Minősített adatvédelem;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Mátyás Zoltán őrgy. (STN)</dc:creator>
  <cp:lastModifiedBy>tuba.bela</cp:lastModifiedBy>
  <cp:revision>257</cp:revision>
  <cp:lastPrinted>2016-01-26T12:09:47Z</cp:lastPrinted>
  <dcterms:created xsi:type="dcterms:W3CDTF">1601-01-01T00:00:00Z</dcterms:created>
  <dcterms:modified xsi:type="dcterms:W3CDTF">2016-01-27T09:50:45Z</dcterms:modified>
</cp:coreProperties>
</file>