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55"/>
  </p:notesMasterIdLst>
  <p:handoutMasterIdLst>
    <p:handoutMasterId r:id="rId56"/>
  </p:handoutMasterIdLst>
  <p:sldIdLst>
    <p:sldId id="256" r:id="rId2"/>
    <p:sldId id="727" r:id="rId3"/>
    <p:sldId id="728" r:id="rId4"/>
    <p:sldId id="729" r:id="rId5"/>
    <p:sldId id="730" r:id="rId6"/>
    <p:sldId id="704" r:id="rId7"/>
    <p:sldId id="722" r:id="rId8"/>
    <p:sldId id="723" r:id="rId9"/>
    <p:sldId id="724" r:id="rId10"/>
    <p:sldId id="725" r:id="rId11"/>
    <p:sldId id="726" r:id="rId12"/>
    <p:sldId id="706" r:id="rId13"/>
    <p:sldId id="701" r:id="rId14"/>
    <p:sldId id="702" r:id="rId15"/>
    <p:sldId id="679" r:id="rId16"/>
    <p:sldId id="634" r:id="rId17"/>
    <p:sldId id="692" r:id="rId18"/>
    <p:sldId id="711" r:id="rId19"/>
    <p:sldId id="743" r:id="rId20"/>
    <p:sldId id="709" r:id="rId21"/>
    <p:sldId id="740" r:id="rId22"/>
    <p:sldId id="741" r:id="rId23"/>
    <p:sldId id="742" r:id="rId24"/>
    <p:sldId id="708" r:id="rId25"/>
    <p:sldId id="683" r:id="rId26"/>
    <p:sldId id="681" r:id="rId27"/>
    <p:sldId id="689" r:id="rId28"/>
    <p:sldId id="714" r:id="rId29"/>
    <p:sldId id="682" r:id="rId30"/>
    <p:sldId id="715" r:id="rId31"/>
    <p:sldId id="685" r:id="rId32"/>
    <p:sldId id="710" r:id="rId33"/>
    <p:sldId id="717" r:id="rId34"/>
    <p:sldId id="716" r:id="rId35"/>
    <p:sldId id="719" r:id="rId36"/>
    <p:sldId id="684" r:id="rId37"/>
    <p:sldId id="712" r:id="rId38"/>
    <p:sldId id="691" r:id="rId39"/>
    <p:sldId id="690" r:id="rId40"/>
    <p:sldId id="713" r:id="rId41"/>
    <p:sldId id="686" r:id="rId42"/>
    <p:sldId id="737" r:id="rId43"/>
    <p:sldId id="738" r:id="rId44"/>
    <p:sldId id="739" r:id="rId45"/>
    <p:sldId id="731" r:id="rId46"/>
    <p:sldId id="732" r:id="rId47"/>
    <p:sldId id="733" r:id="rId48"/>
    <p:sldId id="734" r:id="rId49"/>
    <p:sldId id="735" r:id="rId50"/>
    <p:sldId id="736" r:id="rId51"/>
    <p:sldId id="700" r:id="rId52"/>
    <p:sldId id="699" r:id="rId53"/>
    <p:sldId id="721" r:id="rId54"/>
  </p:sldIdLst>
  <p:sldSz cx="9144000" cy="6858000" type="screen4x3"/>
  <p:notesSz cx="666273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3399"/>
    <a:srgbClr val="FF0000"/>
    <a:srgbClr val="0099FF"/>
    <a:srgbClr val="CCECFF"/>
    <a:srgbClr val="FFCCFF"/>
    <a:srgbClr val="CCFF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8" autoAdjust="0"/>
    <p:restoredTop sz="94670" autoAdjust="0"/>
  </p:normalViewPr>
  <p:slideViewPr>
    <p:cSldViewPr showGuides="1">
      <p:cViewPr>
        <p:scale>
          <a:sx n="60" d="100"/>
          <a:sy n="60" d="100"/>
        </p:scale>
        <p:origin x="-1584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12"/>
    </p:cViewPr>
  </p:sorterViewPr>
  <p:notesViewPr>
    <p:cSldViewPr showGuides="1">
      <p:cViewPr varScale="1">
        <p:scale>
          <a:sx n="60" d="100"/>
          <a:sy n="60" d="100"/>
        </p:scale>
        <p:origin x="-2562" y="-84"/>
      </p:cViewPr>
      <p:guideLst>
        <p:guide orient="horz" pos="312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2" rIns="91385" bIns="45692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Tx/>
              <a:buNone/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2" rIns="91385" bIns="45692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None/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1F851FB7-DD3D-4FEE-B9E3-B59D57346F74}" type="datetime1">
              <a:rPr lang="hu-HU"/>
              <a:pPr>
                <a:defRPr/>
              </a:pPr>
              <a:t>2017.02.13.</a:t>
            </a:fld>
            <a:endParaRPr lang="hu-HU"/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2" rIns="91385" bIns="45692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None/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459C8FD7-21E5-44E8-8ED5-40D96A5665F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1327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10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2" rIns="91385" bIns="45692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Tx/>
              <a:buNone/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7347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6125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2512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8473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2" rIns="91385" bIns="45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62513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2" rIns="91385" bIns="45692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0000"/>
              </a:spcBef>
              <a:buFontTx/>
              <a:buNone/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391FED13-E22F-4459-8C9A-FA18F10B554E}" type="datetime1">
              <a:rPr lang="hu-HU"/>
              <a:pPr>
                <a:defRPr/>
              </a:pPr>
              <a:t>2017.02.13.</a:t>
            </a:fld>
            <a:endParaRPr lang="hu-HU"/>
          </a:p>
        </p:txBody>
      </p:sp>
      <p:sp>
        <p:nvSpPr>
          <p:cNvPr id="362514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2" rIns="91385" bIns="45692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Tx/>
              <a:buNone/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62515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2" rIns="91385" bIns="45692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0000"/>
              </a:spcBef>
              <a:buFontTx/>
              <a:buNone/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CCA790CA-8CBD-49F5-9868-EA8B698F192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09055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342900" indent="-3429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342900" indent="1143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342900" indent="5715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342900" indent="10287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342900" indent="14859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7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133098E-F8DD-426E-96A8-1A982392BF57}" type="datetime1">
              <a:rPr lang="hu-HU" smtClean="0"/>
              <a:pPr>
                <a:defRPr/>
              </a:pPr>
              <a:t>2017.02.13.</a:t>
            </a:fld>
            <a:endParaRPr lang="hu-HU" dirty="0" smtClean="0"/>
          </a:p>
        </p:txBody>
      </p:sp>
      <p:sp>
        <p:nvSpPr>
          <p:cNvPr id="20483" name="Rectangle 1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A28615-2597-465F-80AE-702A99974704}" type="slidenum">
              <a:rPr lang="hu-HU" smtClean="0"/>
              <a:pPr>
                <a:defRPr/>
              </a:pPr>
              <a:t>1</a:t>
            </a:fld>
            <a:endParaRPr lang="hu-HU" dirty="0" smtClean="0"/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578726A-F5FE-423A-BED6-C0FEA3813617}" type="datetime1">
              <a:rPr lang="hu-HU">
                <a:solidFill>
                  <a:prstClr val="black"/>
                </a:solidFill>
              </a:rPr>
              <a:pPr>
                <a:defRPr/>
              </a:pPr>
              <a:t>2017.02.13.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21507" name="Rectangle 1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36C1B-8887-41B5-8D09-FBED4728056F}" type="slidenum">
              <a:rPr lang="hu-HU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6758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578726A-F5FE-423A-BED6-C0FEA3813617}" type="datetime1">
              <a:rPr lang="hu-HU">
                <a:solidFill>
                  <a:prstClr val="black"/>
                </a:solidFill>
              </a:rPr>
              <a:pPr>
                <a:defRPr/>
              </a:pPr>
              <a:t>2017.02.13.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21507" name="Rectangle 1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9F6E8C-EBB7-43FF-86D6-F5BA9141EA44}" type="slidenum">
              <a:rPr lang="hu-HU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6861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2017.02.13.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756F49C7-1ABA-4F38-8C1D-7178C96AEEDC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12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6963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2017.02.13.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4B5CE687-6246-4ED7-823B-5AFE4A52DB03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13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706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2017.02.13.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70FE6C43-78A2-4A2A-AF19-5EA4E70DD600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14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7168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2017.02.13.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2A5E86B7-C9D1-4CFA-86A0-40FCDF66AF66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15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7270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578726A-F5FE-423A-BED6-C0FEA3813617}" type="datetime1">
              <a:rPr lang="hu-HU" smtClean="0"/>
              <a:pPr>
                <a:defRPr/>
              </a:pPr>
              <a:t>2017.02.13.</a:t>
            </a:fld>
            <a:endParaRPr lang="hu-HU" smtClean="0"/>
          </a:p>
        </p:txBody>
      </p:sp>
      <p:sp>
        <p:nvSpPr>
          <p:cNvPr id="21507" name="Rectangle 1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8C1507-2167-4943-8656-25E699FE75E4}" type="slidenum">
              <a:rPr lang="hu-HU" smtClean="0"/>
              <a:pPr>
                <a:defRPr/>
              </a:pPr>
              <a:t>16</a:t>
            </a:fld>
            <a:endParaRPr lang="hu-HU" smtClean="0"/>
          </a:p>
        </p:txBody>
      </p:sp>
      <p:sp>
        <p:nvSpPr>
          <p:cNvPr id="7373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2017.02.13.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83AECE68-1F75-420D-BC0D-2C30795AEC02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17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7475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578726A-F5FE-423A-BED6-C0FEA3813617}" type="datetime1">
              <a:rPr lang="hu-HU" smtClean="0"/>
              <a:pPr>
                <a:defRPr/>
              </a:pPr>
              <a:t>2017.02.13.</a:t>
            </a:fld>
            <a:endParaRPr lang="hu-HU" smtClean="0"/>
          </a:p>
        </p:txBody>
      </p:sp>
      <p:sp>
        <p:nvSpPr>
          <p:cNvPr id="21507" name="Rectangle 1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673F1C-9F7C-4FF5-B16C-8233A27597D5}" type="slidenum">
              <a:rPr lang="hu-HU" smtClean="0"/>
              <a:pPr>
                <a:defRPr/>
              </a:pPr>
              <a:t>18</a:t>
            </a:fld>
            <a:endParaRPr lang="hu-HU" smtClean="0"/>
          </a:p>
        </p:txBody>
      </p:sp>
      <p:sp>
        <p:nvSpPr>
          <p:cNvPr id="7578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578726A-F5FE-423A-BED6-C0FEA3813617}" type="datetime1">
              <a:rPr lang="hu-HU" smtClean="0"/>
              <a:pPr>
                <a:defRPr/>
              </a:pPr>
              <a:t>2017.02.13.</a:t>
            </a:fld>
            <a:endParaRPr lang="hu-HU" smtClean="0"/>
          </a:p>
        </p:txBody>
      </p:sp>
      <p:sp>
        <p:nvSpPr>
          <p:cNvPr id="21507" name="Rectangle 1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4CDB0-40A2-446E-B240-20C15B342B9B}" type="slidenum">
              <a:rPr lang="hu-HU" smtClean="0"/>
              <a:pPr>
                <a:defRPr/>
              </a:pPr>
              <a:t>20</a:t>
            </a:fld>
            <a:endParaRPr lang="hu-HU" smtClean="0"/>
          </a:p>
        </p:txBody>
      </p:sp>
      <p:sp>
        <p:nvSpPr>
          <p:cNvPr id="7680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2017.02.13.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BD7AA6D2-2D85-474D-8AD3-2543E108043C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5939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578726A-F5FE-423A-BED6-C0FEA3813617}" type="datetime1">
              <a:rPr lang="hu-HU" smtClean="0"/>
              <a:pPr>
                <a:defRPr/>
              </a:pPr>
              <a:t>2017.02.13.</a:t>
            </a:fld>
            <a:endParaRPr lang="hu-HU" smtClean="0"/>
          </a:p>
        </p:txBody>
      </p:sp>
      <p:sp>
        <p:nvSpPr>
          <p:cNvPr id="21507" name="Rectangle 1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EB6705-47DF-45D7-81FD-A200B4CB20C6}" type="slidenum">
              <a:rPr lang="hu-HU" smtClean="0"/>
              <a:pPr>
                <a:defRPr/>
              </a:pPr>
              <a:t>21</a:t>
            </a:fld>
            <a:endParaRPr lang="hu-HU" smtClean="0"/>
          </a:p>
        </p:txBody>
      </p:sp>
      <p:sp>
        <p:nvSpPr>
          <p:cNvPr id="7782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578726A-F5FE-423A-BED6-C0FEA3813617}" type="datetime1">
              <a:rPr lang="hu-HU" smtClean="0"/>
              <a:pPr>
                <a:defRPr/>
              </a:pPr>
              <a:t>2017.02.13.</a:t>
            </a:fld>
            <a:endParaRPr lang="hu-HU" smtClean="0"/>
          </a:p>
        </p:txBody>
      </p:sp>
      <p:sp>
        <p:nvSpPr>
          <p:cNvPr id="21507" name="Rectangle 1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2F744D-99B4-4EF4-A43C-11C343073EE4}" type="slidenum">
              <a:rPr lang="hu-HU" smtClean="0"/>
              <a:pPr>
                <a:defRPr/>
              </a:pPr>
              <a:t>22</a:t>
            </a:fld>
            <a:endParaRPr lang="hu-HU" smtClean="0"/>
          </a:p>
        </p:txBody>
      </p:sp>
      <p:sp>
        <p:nvSpPr>
          <p:cNvPr id="7885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578726A-F5FE-423A-BED6-C0FEA3813617}" type="datetime1">
              <a:rPr lang="hu-HU" smtClean="0"/>
              <a:pPr>
                <a:defRPr/>
              </a:pPr>
              <a:t>2017.02.13.</a:t>
            </a:fld>
            <a:endParaRPr lang="hu-HU" smtClean="0"/>
          </a:p>
        </p:txBody>
      </p:sp>
      <p:sp>
        <p:nvSpPr>
          <p:cNvPr id="21507" name="Rectangle 1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FA191A-1194-4716-BA2A-FCBD8D599234}" type="slidenum">
              <a:rPr lang="hu-HU" smtClean="0"/>
              <a:pPr>
                <a:defRPr/>
              </a:pPr>
              <a:t>24</a:t>
            </a:fld>
            <a:endParaRPr lang="hu-HU" smtClean="0"/>
          </a:p>
        </p:txBody>
      </p:sp>
      <p:sp>
        <p:nvSpPr>
          <p:cNvPr id="7987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2017.02.13.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707E3F64-21AB-4826-B327-05D9AD2E5BAF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25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8090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2017.02.13.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C6CC996B-362B-4DE8-A34C-5D19A0FCE61D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26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8192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2017.02.13.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D003C2F1-F490-4D91-A981-573998BCA3F7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27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8294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2017.02.13.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38B59465-B3DD-42FA-B877-BCD89AA6ACA5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28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8397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2017.02.13.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2DD95651-7E62-47CB-85E7-BD46A12DC75A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29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8499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2017.02.13.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F05BF26C-01AD-49E3-9707-EE63785626DC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30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8602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2017.02.13.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F56CBA65-8330-44FA-B3A9-F481D7C9E695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31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8704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2017.02.13.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461451C5-8338-4AA9-83D3-5BFC65877E7C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3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6042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578726A-F5FE-423A-BED6-C0FEA3813617}" type="datetime1">
              <a:rPr lang="hu-HU" smtClean="0"/>
              <a:pPr>
                <a:defRPr/>
              </a:pPr>
              <a:t>2017.02.13.</a:t>
            </a:fld>
            <a:endParaRPr lang="hu-HU" smtClean="0"/>
          </a:p>
        </p:txBody>
      </p:sp>
      <p:sp>
        <p:nvSpPr>
          <p:cNvPr id="21507" name="Rectangle 1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8AEA52-DB49-4F12-8892-6F463C0C7A64}" type="slidenum">
              <a:rPr lang="hu-HU" smtClean="0"/>
              <a:pPr>
                <a:defRPr/>
              </a:pPr>
              <a:t>32</a:t>
            </a:fld>
            <a:endParaRPr lang="hu-HU" smtClean="0"/>
          </a:p>
        </p:txBody>
      </p:sp>
      <p:sp>
        <p:nvSpPr>
          <p:cNvPr id="8806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2017.02.13.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E43F57D2-5E5F-423F-85FF-99730E409EA9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33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8909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2017.02.13.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7982DF33-243F-45C4-A0B2-FF1BBCF517B6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34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9011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2017.02.13.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28F884C2-D518-4349-88BE-EABF398D1E1C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35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9114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2017.02.13.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B0E369FD-9E5B-4FDA-99BB-9843F7F5D296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36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9216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2017.02.13.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D034D3FC-1128-4E6E-9948-3370061A8B34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37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9318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2017.02.13.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E1D71882-F011-4D7C-82EB-B66536494FB5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38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9421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2017.02.13.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CD446768-A22D-4796-8EA4-1607E11E029B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39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9523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2017.02.13.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D11DD1F1-02C0-4C8C-BE91-5E0400248026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40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962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2017.02.13.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7C3CBCAA-5FA1-46BF-B1FA-56028C851DCA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41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9728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94" tIns="45697" rIns="91394" bIns="45697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2017.02.13.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94" tIns="45697" rIns="91394" bIns="45697" anchor="b"/>
          <a:lstStyle/>
          <a:p>
            <a:pPr algn="r" eaLnBrk="0" hangingPunct="0">
              <a:spcBef>
                <a:spcPct val="20000"/>
              </a:spcBef>
              <a:defRPr/>
            </a:pPr>
            <a:fld id="{C76D7328-53F4-47AE-875F-2ADB5545BD70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4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6144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Fontos azonban tisztázni a minősített adat kezelésének gyakorlatában előforduló azon polémiát, </a:t>
            </a:r>
          </a:p>
          <a:p>
            <a:pPr eaLnBrk="1" hangingPunct="1"/>
            <a:r>
              <a:rPr lang="hu-HU" altLang="hu-HU" smtClean="0">
                <a:latin typeface="Times New Roman" pitchFamily="18" charset="0"/>
              </a:rPr>
              <a:t>hogy a „Nem nyilvános!” jelöléssel ellátott adatvajon értelmezhető-e minősített adatként. Az Infotv. 27. § (5) bekezdése szerint a közfeladatot ellátó szerv feladat- és hatáskörébe tartozó döntés </a:t>
            </a:r>
          </a:p>
          <a:p>
            <a:pPr eaLnBrk="1" hangingPunct="1"/>
            <a:r>
              <a:rPr lang="hu-HU" altLang="hu-HU" smtClean="0">
                <a:latin typeface="Times New Roman" pitchFamily="18" charset="0"/>
              </a:rPr>
              <a:t>meghozatalára irányuló eljárás során készített vagy rögzített, a döntés megalapozását szolgáló adat a </a:t>
            </a:r>
          </a:p>
          <a:p>
            <a:pPr eaLnBrk="1" hangingPunct="1"/>
            <a:r>
              <a:rPr lang="hu-HU" altLang="hu-HU" smtClean="0">
                <a:latin typeface="Times New Roman" pitchFamily="18" charset="0"/>
              </a:rPr>
              <a:t>keletkezésétől számított tíz évig nem nyilvános. Ezen adatok megismerését – az adat megismeréséhez </a:t>
            </a:r>
          </a:p>
          <a:p>
            <a:pPr eaLnBrk="1" hangingPunct="1"/>
            <a:r>
              <a:rPr lang="hu-HU" altLang="hu-HU" smtClean="0">
                <a:latin typeface="Times New Roman" pitchFamily="18" charset="0"/>
              </a:rPr>
              <a:t>és a megismerhetőség kizárásához fűződő közérdek súlyának mérlegelésével – az azt kezelő szerv </a:t>
            </a:r>
          </a:p>
          <a:p>
            <a:pPr eaLnBrk="1" hangingPunct="1"/>
            <a:r>
              <a:rPr lang="hu-HU" altLang="hu-HU" smtClean="0">
                <a:latin typeface="Times New Roman" pitchFamily="18" charset="0"/>
              </a:rPr>
              <a:t>vezetője engedélyezheti. Az előzőekből következően a „Nem nyilvános!” jelöléssel ellátott adatok </a:t>
            </a:r>
          </a:p>
          <a:p>
            <a:pPr eaLnBrk="1" hangingPunct="1"/>
            <a:r>
              <a:rPr lang="hu-HU" altLang="hu-HU" smtClean="0">
                <a:latin typeface="Times New Roman" pitchFamily="18" charset="0"/>
              </a:rPr>
              <a:t>nem tartoznak a Mavtv. hatálya alá,nem a Mavtv. szerinti minősített adatok, így kezelésükre a </a:t>
            </a:r>
          </a:p>
          <a:p>
            <a:pPr eaLnBrk="1" hangingPunct="1"/>
            <a:r>
              <a:rPr lang="hu-HU" altLang="hu-HU" smtClean="0">
                <a:latin typeface="Times New Roman" pitchFamily="18" charset="0"/>
              </a:rPr>
              <a:t>Mavtv., illetve a végrehajtására kiadott jogszabályok nem tekinthetők irányadónak.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9204B7E6-ADB4-4778-A1E0-093EFA86D3AB}" type="slidenum">
              <a:rPr lang="hu-HU" sz="1200">
                <a:latin typeface="Times New Roman" pitchFamily="18" charset="0"/>
              </a:rPr>
              <a:pPr algn="r"/>
              <a:t>45</a:t>
            </a:fld>
            <a:endParaRPr lang="hu-HU" sz="1200">
              <a:latin typeface="Times New Roman" pitchFamily="18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hu-H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3991CE01-E3DA-4A79-BD62-CE2515D07975}" type="slidenum">
              <a:rPr lang="hu-HU" sz="1200">
                <a:latin typeface="Times New Roman" pitchFamily="18" charset="0"/>
              </a:rPr>
              <a:pPr algn="r"/>
              <a:t>46</a:t>
            </a:fld>
            <a:endParaRPr lang="hu-HU" sz="1200">
              <a:latin typeface="Times New Roman" pitchFamily="18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hu-H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9A8AF3AC-69EC-4E64-BF2B-23CD32851671}" type="slidenum">
              <a:rPr lang="hu-HU" sz="1200">
                <a:latin typeface="Times New Roman" pitchFamily="18" charset="0"/>
              </a:rPr>
              <a:pPr algn="r"/>
              <a:t>47</a:t>
            </a:fld>
            <a:endParaRPr lang="hu-HU" sz="1200">
              <a:latin typeface="Times New Roman" pitchFamily="18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hu-H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0478CAC0-AECC-4D32-AB4D-368B73A74175}" type="slidenum">
              <a:rPr lang="hu-HU" sz="1200">
                <a:latin typeface="Times New Roman" pitchFamily="18" charset="0"/>
              </a:rPr>
              <a:pPr algn="r"/>
              <a:t>48</a:t>
            </a:fld>
            <a:endParaRPr lang="hu-HU" sz="1200">
              <a:latin typeface="Times New Roman" pitchFamily="18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hu-H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C5EE931A-1CE2-478E-BFE1-32C13EFAE315}" type="slidenum">
              <a:rPr lang="hu-HU" sz="1200">
                <a:latin typeface="Times New Roman" pitchFamily="18" charset="0"/>
              </a:rPr>
              <a:pPr algn="r"/>
              <a:t>49</a:t>
            </a:fld>
            <a:endParaRPr lang="hu-HU" sz="1200">
              <a:latin typeface="Times New Roman" pitchFamily="18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hu-H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24FD224F-BF6A-4D11-997C-A8CC9028438E}" type="slidenum">
              <a:rPr lang="hu-HU" sz="1200">
                <a:latin typeface="Times New Roman" pitchFamily="18" charset="0"/>
              </a:rPr>
              <a:pPr algn="r"/>
              <a:t>50</a:t>
            </a:fld>
            <a:endParaRPr lang="hu-HU" sz="1200">
              <a:latin typeface="Times New Roman" pitchFamily="18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hu-H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2017.02.13.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A634A516-4FBF-44ED-92A6-A254162C46A0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51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10445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2017.02.13.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D0533482-1C0C-4824-AF49-BA5592970888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52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10547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/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spcBef>
                <a:spcPct val="20000"/>
              </a:spcBef>
            </a:pPr>
            <a:fld id="{0F310829-7E1D-4C12-9D35-9DDDFEBED1CE}" type="datetime1">
              <a:rPr lang="hu-HU" sz="1200">
                <a:solidFill>
                  <a:srgbClr val="000000"/>
                </a:solidFill>
                <a:latin typeface="Tahoma" pitchFamily="34" charset="0"/>
              </a:rPr>
              <a:pPr algn="r">
                <a:spcBef>
                  <a:spcPct val="20000"/>
                </a:spcBef>
              </a:pPr>
              <a:t>2017.02.13.</a:t>
            </a:fld>
            <a:endParaRPr lang="hu-HU" sz="12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6499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5" rIns="91431" bIns="45715" anchor="b"/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spcBef>
                <a:spcPct val="20000"/>
              </a:spcBef>
            </a:pPr>
            <a:fld id="{276F6A30-DB00-4467-8E6B-D1BB1AFA0EC1}" type="slidenum">
              <a:rPr lang="hu-HU" sz="1200">
                <a:solidFill>
                  <a:srgbClr val="000000"/>
                </a:solidFill>
                <a:latin typeface="Tahoma" pitchFamily="34" charset="0"/>
              </a:rPr>
              <a:pPr algn="r">
                <a:spcBef>
                  <a:spcPct val="20000"/>
                </a:spcBef>
              </a:pPr>
              <a:t>53</a:t>
            </a:fld>
            <a:endParaRPr lang="hu-HU" sz="12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650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94" tIns="45697" rIns="91394" bIns="45697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2017.02.13.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94" tIns="45697" rIns="91394" bIns="45697" anchor="b"/>
          <a:lstStyle/>
          <a:p>
            <a:pPr algn="r" eaLnBrk="0" hangingPunct="0">
              <a:spcBef>
                <a:spcPct val="20000"/>
              </a:spcBef>
              <a:defRPr/>
            </a:pPr>
            <a:fld id="{61299062-DE4F-4AC0-BCD8-765DB570F5D3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5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6246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 txBox="1">
            <a:spLocks noGrp="1" noChangeArrowheads="1"/>
          </p:cNvSpPr>
          <p:nvPr/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/>
          <a:lstStyle/>
          <a:p>
            <a:pPr algn="r" eaLnBrk="0" hangingPunct="0">
              <a:spcBef>
                <a:spcPct val="20000"/>
              </a:spcBef>
              <a:defRPr/>
            </a:pPr>
            <a:fld id="{A578726A-F5FE-423A-BED6-C0FEA3813617}" type="datetime1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2017.02.13.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21507" name="Rectangle 19"/>
          <p:cNvSpPr txBox="1">
            <a:spLocks noGrp="1" noChangeArrowheads="1"/>
          </p:cNvSpPr>
          <p:nvPr/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385" tIns="45692" rIns="91385" bIns="45692" anchor="b"/>
          <a:lstStyle/>
          <a:p>
            <a:pPr algn="r" eaLnBrk="0" hangingPunct="0">
              <a:spcBef>
                <a:spcPct val="20000"/>
              </a:spcBef>
              <a:defRPr/>
            </a:pPr>
            <a:fld id="{43356825-5B2E-4CFE-9E5A-58317D688A9E}" type="slidenum">
              <a:rPr lang="hu-HU" sz="1200">
                <a:latin typeface="Tahoma" pitchFamily="34" charset="0"/>
                <a:cs typeface="+mn-cs"/>
              </a:rPr>
              <a:pPr algn="r" eaLnBrk="0" hangingPunct="0">
                <a:spcBef>
                  <a:spcPct val="20000"/>
                </a:spcBef>
                <a:defRPr/>
              </a:pPr>
              <a:t>6</a:t>
            </a:fld>
            <a:endParaRPr lang="hu-HU" sz="1200">
              <a:latin typeface="Tahoma" pitchFamily="34" charset="0"/>
              <a:cs typeface="+mn-cs"/>
            </a:endParaRPr>
          </a:p>
        </p:txBody>
      </p:sp>
      <p:sp>
        <p:nvSpPr>
          <p:cNvPr id="6349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578726A-F5FE-423A-BED6-C0FEA3813617}" type="datetime1">
              <a:rPr lang="hu-HU" smtClean="0"/>
              <a:pPr>
                <a:defRPr/>
              </a:pPr>
              <a:t>2017.02.13.</a:t>
            </a:fld>
            <a:endParaRPr lang="hu-HU" smtClean="0"/>
          </a:p>
        </p:txBody>
      </p:sp>
      <p:sp>
        <p:nvSpPr>
          <p:cNvPr id="21507" name="Rectangle 1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F1050F-2503-45CD-93F5-6E49C0DB2DD6}" type="slidenum">
              <a:rPr lang="hu-HU" smtClean="0"/>
              <a:pPr>
                <a:defRPr/>
              </a:pPr>
              <a:t>7</a:t>
            </a:fld>
            <a:endParaRPr lang="hu-HU" smtClean="0"/>
          </a:p>
        </p:txBody>
      </p:sp>
      <p:sp>
        <p:nvSpPr>
          <p:cNvPr id="6451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578726A-F5FE-423A-BED6-C0FEA3813617}" type="datetime1">
              <a:rPr lang="hu-HU">
                <a:solidFill>
                  <a:prstClr val="black"/>
                </a:solidFill>
              </a:rPr>
              <a:pPr>
                <a:defRPr/>
              </a:pPr>
              <a:t>2017.02.13.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21507" name="Rectangle 1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D664AE-6C38-4E09-B8C2-3B40DCC67445}" type="slidenum">
              <a:rPr lang="hu-HU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6554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7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578726A-F5FE-423A-BED6-C0FEA3813617}" type="datetime1">
              <a:rPr lang="hu-HU">
                <a:solidFill>
                  <a:prstClr val="black"/>
                </a:solidFill>
              </a:rPr>
              <a:pPr>
                <a:defRPr/>
              </a:pPr>
              <a:t>2017.02.13.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21507" name="Rectangle 1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121FE9-AD9E-40E1-AD60-E8739D086285}" type="slidenum">
              <a:rPr lang="hu-HU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hu-HU">
              <a:solidFill>
                <a:prstClr val="black"/>
              </a:solidFill>
            </a:endParaRPr>
          </a:p>
        </p:txBody>
      </p:sp>
      <p:sp>
        <p:nvSpPr>
          <p:cNvPr id="6656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Times New Roman" pitchFamily="18" charset="0"/>
              </a:rPr>
              <a:t> </a:t>
            </a:r>
            <a:endParaRPr lang="hu-HU" altLang="hu-HU" sz="11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26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Tx/>
              <a:buChar char="•"/>
              <a:defRPr/>
            </a:pPr>
            <a:endParaRPr kumimoji="1" lang="hu-HU" altLang="hu-HU" smtClean="0"/>
          </a:p>
        </p:txBody>
      </p:sp>
      <p:sp>
        <p:nvSpPr>
          <p:cNvPr id="5" name="Rectangle 1027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Tx/>
              <a:buChar char="•"/>
              <a:defRPr/>
            </a:pPr>
            <a:endParaRPr kumimoji="1" lang="hu-HU" altLang="hu-HU" smtClean="0"/>
          </a:p>
        </p:txBody>
      </p:sp>
      <p:sp>
        <p:nvSpPr>
          <p:cNvPr id="6" name="Rectangle 1028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endParaRPr lang="hu-HU" altLang="en-US" smtClean="0"/>
          </a:p>
        </p:txBody>
      </p:sp>
      <p:sp>
        <p:nvSpPr>
          <p:cNvPr id="390149" name="Rectangle 1029"/>
          <p:cNvSpPr>
            <a:spLocks noGrp="1" noChangeArrowheads="1"/>
          </p:cNvSpPr>
          <p:nvPr>
            <p:ph type="ctrTitle"/>
          </p:nvPr>
        </p:nvSpPr>
        <p:spPr>
          <a:xfrm>
            <a:off x="9144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altLang="en-US"/>
              <a:t>Mintacím szerkesztése</a:t>
            </a:r>
          </a:p>
        </p:txBody>
      </p:sp>
      <p:sp>
        <p:nvSpPr>
          <p:cNvPr id="390150" name="Rectangle 1030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766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hu-HU" altLang="en-US"/>
              <a:t>Minta alcímének szerkesztése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190B4-BD56-462D-89D3-5183323E394D}" type="datetime1">
              <a:rPr lang="hu-HU"/>
              <a:pPr>
                <a:defRPr/>
              </a:pPr>
              <a:t>2017.02.13.</a:t>
            </a:fld>
            <a:endParaRPr lang="hu-HU" altLang="en-US"/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en-US"/>
              <a:t>MH ÖLTP</a:t>
            </a:r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5C230-6BA8-4C8D-AF6C-893FEC8FD968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87998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A1F16-2AB2-4D09-80D3-BD90398ECCFA}" type="datetime1">
              <a:rPr lang="hu-HU"/>
              <a:pPr>
                <a:defRPr/>
              </a:pPr>
              <a:t>2017.02.13.</a:t>
            </a:fld>
            <a:endParaRPr lang="hu-HU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en-US"/>
              <a:t>MH ÖLTP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427EA-00B7-4CFC-9DDD-47A242050546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146059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72250" y="609600"/>
            <a:ext cx="1885950" cy="53340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505450" cy="53340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47108-2A50-4B59-AB69-8204FF597F91}" type="datetime1">
              <a:rPr lang="hu-HU"/>
              <a:pPr>
                <a:defRPr/>
              </a:pPr>
              <a:t>2017.02.13.</a:t>
            </a:fld>
            <a:endParaRPr lang="hu-HU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en-US"/>
              <a:t>MH ÖLTP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335E9-51FC-4393-9C06-4B2FFDD6FCF0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1446339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A7C12-21B5-4735-96E2-5E1BDFAED73D}" type="datetime1">
              <a:rPr lang="hu-HU"/>
              <a:pPr>
                <a:defRPr/>
              </a:pPr>
              <a:t>2017.02.13.</a:t>
            </a:fld>
            <a:endParaRPr lang="hu-HU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en-US"/>
              <a:t>MH ÖLTP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02B80-D184-4B91-B7BA-7173FECAA7C9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72374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1784E-1991-45AD-949E-D2ADFFF96FD6}" type="datetime1">
              <a:rPr lang="hu-HU"/>
              <a:pPr>
                <a:defRPr/>
              </a:pPr>
              <a:t>2017.02.13.</a:t>
            </a:fld>
            <a:endParaRPr lang="hu-HU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en-US"/>
              <a:t>MH ÖLTP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CEC23-5AB7-476B-83B4-794C3D4AF0D6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719739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144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62500" y="2286000"/>
            <a:ext cx="36957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0085D-9A59-40D0-BE88-20AA402EB304}" type="datetime1">
              <a:rPr lang="hu-HU"/>
              <a:pPr>
                <a:defRPr/>
              </a:pPr>
              <a:t>2017.02.13.</a:t>
            </a:fld>
            <a:endParaRPr lang="hu-HU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en-US"/>
              <a:t>MH ÖLTP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14286-4233-46F0-8CF7-9801CE5201E2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1145565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BDFB3-9AFF-4E54-8C2A-A45AD519E039}" type="datetime1">
              <a:rPr lang="hu-HU"/>
              <a:pPr>
                <a:defRPr/>
              </a:pPr>
              <a:t>2017.02.13.</a:t>
            </a:fld>
            <a:endParaRPr lang="hu-HU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en-US"/>
              <a:t>MH ÖLTP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7D5C9-851F-419E-9D41-39CC9E86ECF6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59555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87495-9BD8-4C01-B10C-502B601DEF12}" type="datetime1">
              <a:rPr lang="hu-HU"/>
              <a:pPr>
                <a:defRPr/>
              </a:pPr>
              <a:t>2017.02.13.</a:t>
            </a:fld>
            <a:endParaRPr lang="hu-HU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en-US"/>
              <a:t>MH ÖLTP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ECFAB-83A6-4CC2-BC13-99F32FE96F63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44042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E9DCA-646E-4263-B4B9-97748E290E8D}" type="datetime1">
              <a:rPr lang="hu-HU"/>
              <a:pPr>
                <a:defRPr/>
              </a:pPr>
              <a:t>2017.02.13.</a:t>
            </a:fld>
            <a:endParaRPr lang="hu-HU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en-US"/>
              <a:t>MH ÖLTP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573CB-AC05-4026-97E3-4E39E12471FA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277355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CAE-28CF-487F-A9E8-E8A20832D6E5}" type="datetime1">
              <a:rPr lang="hu-HU"/>
              <a:pPr>
                <a:defRPr/>
              </a:pPr>
              <a:t>2017.02.13.</a:t>
            </a:fld>
            <a:endParaRPr lang="hu-HU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en-US"/>
              <a:t>MH ÖLTP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1585D-D333-4F62-9998-3A3081C4499C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786320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0FB9-2670-4763-92E8-9174135CF800}" type="datetime1">
              <a:rPr lang="hu-HU"/>
              <a:pPr>
                <a:defRPr/>
              </a:pPr>
              <a:t>2017.02.13.</a:t>
            </a:fld>
            <a:endParaRPr lang="hu-HU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altLang="en-US"/>
              <a:t>MH ÖLTP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1B53D-66A1-4376-98C7-8A8B6CC00486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  <p:extLst>
      <p:ext uri="{BB962C8B-B14F-4D97-AF65-F5344CB8AC3E}">
        <p14:creationId xmlns:p14="http://schemas.microsoft.com/office/powerpoint/2010/main" val="3176500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blackWhite">
          <a:xfrm>
            <a:off x="1600200" y="-2209800"/>
            <a:ext cx="9144000" cy="9067800"/>
          </a:xfrm>
          <a:prstGeom prst="diamond">
            <a:avLst/>
          </a:pr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Tx/>
              <a:buChar char="•"/>
              <a:defRPr/>
            </a:pPr>
            <a:endParaRPr kumimoji="1" lang="hu-HU" altLang="hu-HU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Tx/>
              <a:buChar char="•"/>
              <a:defRPr/>
            </a:pPr>
            <a:endParaRPr kumimoji="1" lang="hu-HU" altLang="hu-HU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3810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Tx/>
              <a:buChar char="•"/>
              <a:defRPr/>
            </a:pPr>
            <a:endParaRPr lang="hu-HU" alt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Mintacím szerkesztése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86000"/>
            <a:ext cx="7543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en-US" smtClean="0"/>
              <a:t>Mintaszöveg szerkesztése</a:t>
            </a:r>
          </a:p>
          <a:p>
            <a:pPr lvl="1"/>
            <a:r>
              <a:rPr lang="hu-HU" altLang="en-US" smtClean="0"/>
              <a:t>Második szint</a:t>
            </a:r>
          </a:p>
          <a:p>
            <a:pPr lvl="2"/>
            <a:r>
              <a:rPr lang="hu-HU" altLang="en-US" smtClean="0"/>
              <a:t>Harmadik szint </a:t>
            </a:r>
          </a:p>
          <a:p>
            <a:pPr lvl="3"/>
            <a:r>
              <a:rPr lang="hu-HU" altLang="en-US" smtClean="0"/>
              <a:t>Negyedik szint</a:t>
            </a:r>
          </a:p>
          <a:p>
            <a:pPr lvl="4"/>
            <a:r>
              <a:rPr lang="hu-HU" altLang="en-US" smtClean="0"/>
              <a:t>Ötödik szint</a:t>
            </a:r>
          </a:p>
          <a:p>
            <a:pPr lvl="3"/>
            <a:endParaRPr lang="hu-HU" altLang="en-US" smtClean="0"/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None/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C0927F9-AFC9-427C-A3FF-08C37C3A3BD6}" type="datetime1">
              <a:rPr lang="hu-HU"/>
              <a:pPr>
                <a:defRPr/>
              </a:pPr>
              <a:t>2017.02.13.</a:t>
            </a:fld>
            <a:endParaRPr lang="hu-HU" altLang="en-US"/>
          </a:p>
        </p:txBody>
      </p:sp>
      <p:sp>
        <p:nvSpPr>
          <p:cNvPr id="3891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096000"/>
            <a:ext cx="43434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20000"/>
              </a:spcBef>
              <a:buFontTx/>
              <a:buNone/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hu-HU" altLang="en-US"/>
              <a:t>MH ÖLTP</a:t>
            </a:r>
          </a:p>
        </p:txBody>
      </p:sp>
      <p:sp>
        <p:nvSpPr>
          <p:cNvPr id="38912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FontTx/>
              <a:buNone/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A2A507F-4599-4D83-B9E0-58F9A8BA16C4}" type="slidenum">
              <a:rPr lang="hu-HU" altLang="en-US"/>
              <a:pPr>
                <a:defRPr/>
              </a:pPr>
              <a:t>‹#›</a:t>
            </a:fld>
            <a:endParaRPr lang="hu-HU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81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tx1"/>
        </a:buClr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75000"/>
        </a:lnSpc>
        <a:spcBef>
          <a:spcPct val="30000"/>
        </a:spcBef>
        <a:spcAft>
          <a:spcPct val="0"/>
        </a:spcAft>
        <a:buClr>
          <a:schemeClr val="tx1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a.gov.hu/euint" TargetMode="Externa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0"/>
          <p:cNvSpPr>
            <a:spLocks noGrp="1" noChangeArrowheads="1"/>
          </p:cNvSpPr>
          <p:nvPr>
            <p:ph type="ctrTitle"/>
          </p:nvPr>
        </p:nvSpPr>
        <p:spPr>
          <a:xfrm>
            <a:off x="228600" y="1989138"/>
            <a:ext cx="8915400" cy="2735262"/>
          </a:xfrm>
        </p:spPr>
        <p:txBody>
          <a:bodyPr/>
          <a:lstStyle/>
          <a:p>
            <a:pPr algn="ctr">
              <a:defRPr/>
            </a:pPr>
            <a:r>
              <a:rPr lang="hu-HU" altLang="hu-H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1B60F"/>
                  </a:outerShdw>
                </a:effectLst>
              </a:rPr>
              <a:t>Adatvédelem;</a:t>
            </a:r>
            <a:br>
              <a:rPr lang="hu-HU" altLang="hu-H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1B60F"/>
                  </a:outerShdw>
                </a:effectLst>
              </a:rPr>
            </a:br>
            <a:r>
              <a:rPr lang="hu-HU" altLang="hu-H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1B60F"/>
                  </a:outerShdw>
                </a:effectLst>
              </a:rPr>
              <a:t/>
            </a:r>
            <a:br>
              <a:rPr lang="hu-HU" altLang="hu-H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1B60F"/>
                  </a:outerShdw>
                </a:effectLst>
              </a:rPr>
            </a:br>
            <a:r>
              <a:rPr lang="hu-HU" altLang="hu-H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1B60F"/>
                  </a:outerShdw>
                </a:effectLst>
              </a:rPr>
              <a:t>Minősített adatvédelem;</a:t>
            </a:r>
            <a:br>
              <a:rPr lang="hu-HU" altLang="hu-H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1B60F"/>
                  </a:outerShdw>
                </a:effectLst>
              </a:rPr>
            </a:br>
            <a:r>
              <a:rPr lang="hu-HU" altLang="hu-H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1B60F"/>
                  </a:outerShdw>
                </a:effectLst>
              </a:rPr>
              <a:t/>
            </a:r>
            <a:br>
              <a:rPr lang="hu-HU" altLang="hu-H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1B60F"/>
                  </a:outerShdw>
                </a:effectLst>
              </a:rPr>
            </a:br>
            <a:endParaRPr lang="hu-HU" altLang="hu-HU" sz="34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3075" name="Picture 53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0"/>
            <a:ext cx="2286000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51"/>
          <p:cNvSpPr txBox="1">
            <a:spLocks noChangeArrowheads="1"/>
          </p:cNvSpPr>
          <p:nvPr/>
        </p:nvSpPr>
        <p:spPr bwMode="auto">
          <a:xfrm>
            <a:off x="0" y="5373688"/>
            <a:ext cx="91440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60000"/>
              </a:spcBef>
              <a:buClr>
                <a:schemeClr val="tx1"/>
              </a:buClr>
            </a:pPr>
            <a:r>
              <a:rPr lang="hu-HU" altLang="hu-HU" sz="1800"/>
              <a:t>                                    A diasorozat minősített információt nem tartalmaz!</a:t>
            </a:r>
          </a:p>
        </p:txBody>
      </p:sp>
      <p:pic>
        <p:nvPicPr>
          <p:cNvPr id="3077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235825" y="260350"/>
            <a:ext cx="1584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>
            <a:spLocks noGrp="1"/>
          </p:cNvSpPr>
          <p:nvPr>
            <p:ph type="dt" sz="quarter" idx="10"/>
          </p:nvPr>
        </p:nvSpPr>
        <p:spPr>
          <a:xfrm>
            <a:off x="6659563" y="6381750"/>
            <a:ext cx="2286000" cy="304800"/>
          </a:xfrm>
        </p:spPr>
        <p:txBody>
          <a:bodyPr/>
          <a:lstStyle/>
          <a:p>
            <a:pPr>
              <a:defRPr/>
            </a:pPr>
            <a:fld id="{A582F414-262C-4436-9203-BCB81BD10A01}" type="datetime8">
              <a:rPr lang="hu-HU" smtClean="0">
                <a:solidFill>
                  <a:srgbClr val="FFFFFF"/>
                </a:solidFill>
              </a:rPr>
              <a:pPr>
                <a:defRPr/>
              </a:pPr>
              <a:t>2017.02.13. 13:51</a:t>
            </a:fld>
            <a:endParaRPr lang="hu-HU" dirty="0" smtClean="0">
              <a:solidFill>
                <a:srgbClr val="FFFFFF"/>
              </a:solidFill>
            </a:endParaRPr>
          </a:p>
          <a:p>
            <a:pPr>
              <a:defRPr/>
            </a:pPr>
            <a:endParaRPr lang="hu-HU" altLang="en-US" dirty="0" smtClean="0">
              <a:solidFill>
                <a:srgbClr val="FFFFFF"/>
              </a:solidFill>
            </a:endParaRPr>
          </a:p>
        </p:txBody>
      </p:sp>
      <p:sp>
        <p:nvSpPr>
          <p:cNvPr id="409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BCD14-ABFC-4247-A1E7-A3116A23E5A2}" type="slidenum">
              <a:rPr lang="hu-HU" alt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hu-HU" altLang="en-US" smtClean="0">
              <a:solidFill>
                <a:srgbClr val="FFFFFF"/>
              </a:solidFill>
            </a:endParaRPr>
          </a:p>
        </p:txBody>
      </p:sp>
      <p:pic>
        <p:nvPicPr>
          <p:cNvPr id="12292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812088" y="188913"/>
            <a:ext cx="11509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568325" y="188913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85000"/>
              </a:lnSpc>
            </a:pPr>
            <a:r>
              <a:rPr lang="hu-HU" sz="3200" b="1">
                <a:solidFill>
                  <a:srgbClr val="F1B60F"/>
                </a:solidFill>
              </a:rPr>
              <a:t>Adatvédelem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133475"/>
            <a:ext cx="9144000" cy="560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 algn="ctr">
              <a:lnSpc>
                <a:spcPct val="120000"/>
              </a:lnSpc>
              <a:buClr>
                <a:schemeClr val="folHlink"/>
              </a:buClr>
              <a:buFontTx/>
              <a:buNone/>
              <a:defRPr/>
            </a:pPr>
            <a:r>
              <a:rPr lang="hu-HU" sz="2800" b="1" u="sng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Adattörlés</a:t>
            </a:r>
          </a:p>
          <a:p>
            <a:pPr marL="609600" indent="-609600" algn="ctr">
              <a:lnSpc>
                <a:spcPct val="120000"/>
              </a:lnSpc>
              <a:buClr>
                <a:schemeClr val="folHlink"/>
              </a:buClr>
              <a:buFontTx/>
              <a:buNone/>
              <a:defRPr/>
            </a:pP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bizonyos esetekben kötelező:</a:t>
            </a:r>
          </a:p>
          <a:p>
            <a:pPr marL="609600" indent="-609600">
              <a:lnSpc>
                <a:spcPct val="12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a)	kezelése </a:t>
            </a:r>
            <a:r>
              <a:rPr lang="hu-HU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jogellenes</a:t>
            </a: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;</a:t>
            </a:r>
          </a:p>
          <a:p>
            <a:pPr marL="609600" indent="-609600">
              <a:lnSpc>
                <a:spcPct val="12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b)	</a:t>
            </a:r>
            <a:r>
              <a:rPr lang="hu-HU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az érintett</a:t>
            </a: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  </a:t>
            </a:r>
            <a:r>
              <a:rPr lang="hu-HU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kéri </a:t>
            </a: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(amikor hozzájárulásán alapult az adatkezelés);</a:t>
            </a:r>
          </a:p>
          <a:p>
            <a:pPr marL="609600" indent="-609600">
              <a:lnSpc>
                <a:spcPct val="12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c)	az </a:t>
            </a:r>
            <a:r>
              <a:rPr lang="hu-HU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hiányos vagy téves</a:t>
            </a: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 – és ez az állapot jogszerűen nem korrigálható –, feltéve, hogy a törlést törvény nem zárja ki;</a:t>
            </a:r>
          </a:p>
          <a:p>
            <a:pPr marL="609600" indent="-609600">
              <a:lnSpc>
                <a:spcPct val="12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d)	az </a:t>
            </a:r>
            <a:r>
              <a:rPr lang="hu-HU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adatkezelés célja megszűnt</a:t>
            </a: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, vagy az adatok tárolásának törvényben meghatározott </a:t>
            </a:r>
            <a:r>
              <a:rPr lang="hu-HU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határideje lejárt</a:t>
            </a: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;</a:t>
            </a:r>
          </a:p>
          <a:p>
            <a:pPr marL="609600" indent="-609600">
              <a:lnSpc>
                <a:spcPct val="12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e)	azt a bíróság vagy az adatvédelmi biztos </a:t>
            </a:r>
            <a:r>
              <a:rPr lang="hu-HU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elrendelte</a:t>
            </a: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. </a:t>
            </a:r>
          </a:p>
          <a:p>
            <a:pPr marL="609600" indent="-609600">
              <a:lnSpc>
                <a:spcPct val="12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endParaRPr lang="hu-HU" sz="24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lbertu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>
            <a:spLocks noGrp="1"/>
          </p:cNvSpPr>
          <p:nvPr>
            <p:ph type="dt" sz="quarter" idx="10"/>
          </p:nvPr>
        </p:nvSpPr>
        <p:spPr>
          <a:xfrm>
            <a:off x="6659563" y="6381750"/>
            <a:ext cx="2286000" cy="304800"/>
          </a:xfrm>
        </p:spPr>
        <p:txBody>
          <a:bodyPr/>
          <a:lstStyle/>
          <a:p>
            <a:pPr>
              <a:defRPr/>
            </a:pPr>
            <a:fld id="{A582F414-262C-4436-9203-BCB81BD10A01}" type="datetime8">
              <a:rPr lang="hu-HU" smtClean="0">
                <a:solidFill>
                  <a:srgbClr val="FFFFFF"/>
                </a:solidFill>
              </a:rPr>
              <a:pPr>
                <a:defRPr/>
              </a:pPr>
              <a:t>2017.02.13. 13:51</a:t>
            </a:fld>
            <a:endParaRPr lang="hu-HU" dirty="0" smtClean="0">
              <a:solidFill>
                <a:srgbClr val="FFFFFF"/>
              </a:solidFill>
            </a:endParaRPr>
          </a:p>
          <a:p>
            <a:pPr>
              <a:defRPr/>
            </a:pPr>
            <a:endParaRPr lang="hu-HU" altLang="en-US" dirty="0" smtClean="0">
              <a:solidFill>
                <a:srgbClr val="FFFFFF"/>
              </a:solidFill>
            </a:endParaRPr>
          </a:p>
        </p:txBody>
      </p:sp>
      <p:sp>
        <p:nvSpPr>
          <p:cNvPr id="409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E718B-CF16-45F9-AFCA-3B0BDD495DDE}" type="slidenum">
              <a:rPr lang="hu-HU" altLang="en-US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hu-HU" altLang="en-US" smtClean="0">
              <a:solidFill>
                <a:srgbClr val="FFFFFF"/>
              </a:solidFill>
            </a:endParaRPr>
          </a:p>
        </p:txBody>
      </p:sp>
      <p:pic>
        <p:nvPicPr>
          <p:cNvPr id="13316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812088" y="188913"/>
            <a:ext cx="11509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568325" y="188913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85000"/>
              </a:lnSpc>
            </a:pPr>
            <a:r>
              <a:rPr lang="hu-HU" sz="3200" b="1">
                <a:solidFill>
                  <a:srgbClr val="F1B60F"/>
                </a:solidFill>
              </a:rPr>
              <a:t>Adatvédelem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349375"/>
            <a:ext cx="91440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>
              <a:lnSpc>
                <a:spcPct val="12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hu-HU" sz="24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Ha az érintettet </a:t>
            </a:r>
            <a:r>
              <a:rPr lang="hu-HU" sz="2400" b="1" u="sng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tájékoztatási, helyesbítési, törlési jogának</a:t>
            </a:r>
            <a:r>
              <a:rPr lang="hu-HU" sz="24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 gyakorlásával összefüggésben </a:t>
            </a:r>
            <a:r>
              <a:rPr lang="hu-HU" sz="2400" b="1" u="sng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sérelem</a:t>
            </a:r>
            <a:r>
              <a:rPr lang="hu-HU" sz="24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 éri, akkor rendelkezésére áll a BÍRÓSÁGI JOGORVOSLATI út.</a:t>
            </a:r>
          </a:p>
          <a:p>
            <a:pPr marL="609600" indent="-609600">
              <a:lnSpc>
                <a:spcPct val="12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hu-HU" sz="24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TILTAKOZÁSI JOG: érintett tiltakozhat személyes adatának kezelése ellen, ha</a:t>
            </a:r>
          </a:p>
          <a:p>
            <a:pPr marL="1371600" lvl="2" indent="-457200">
              <a:lnSpc>
                <a:spcPct val="120000"/>
              </a:lnSpc>
              <a:buClr>
                <a:schemeClr val="folHlink"/>
              </a:buClr>
              <a:buFontTx/>
              <a:buNone/>
              <a:defRPr/>
            </a:pPr>
            <a:r>
              <a:rPr lang="hu-HU" sz="1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  <a:cs typeface="Arial" charset="0"/>
              </a:rPr>
              <a:t>a)	</a:t>
            </a:r>
            <a:r>
              <a:rPr lang="hu-HU" sz="1800" b="1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  <a:cs typeface="Arial" charset="0"/>
              </a:rPr>
              <a:t>a</a:t>
            </a:r>
            <a:r>
              <a:rPr lang="hu-HU" sz="18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  <a:cs typeface="Arial" charset="0"/>
              </a:rPr>
              <a:t> személyes adatok kezelése (továbbítása) kizárólag az adatkezelő vagy az adatátvevő jogának vagy jogos érdekének érvényesítéséhez szükséges, kivéve, ha az adatkezelést törvény rendelte el;</a:t>
            </a:r>
          </a:p>
          <a:p>
            <a:pPr marL="1371600" lvl="2" indent="-457200">
              <a:lnSpc>
                <a:spcPct val="120000"/>
              </a:lnSpc>
              <a:buClr>
                <a:schemeClr val="folHlink"/>
              </a:buClr>
              <a:buFontTx/>
              <a:buNone/>
              <a:defRPr/>
            </a:pPr>
            <a:r>
              <a:rPr lang="hu-HU" sz="18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  <a:cs typeface="Arial" charset="0"/>
              </a:rPr>
              <a:t>b)	a személyes adat felhasználása vagy továbbítása közvetlen üzletszerzés, közvélemény-kutatás vagy tudományos kutatás céljára történik;</a:t>
            </a:r>
          </a:p>
          <a:p>
            <a:pPr marL="1371600" lvl="2" indent="-457200">
              <a:lnSpc>
                <a:spcPct val="120000"/>
              </a:lnSpc>
              <a:buClr>
                <a:schemeClr val="folHlink"/>
              </a:buClr>
              <a:buFontTx/>
              <a:buNone/>
              <a:defRPr/>
            </a:pPr>
            <a:r>
              <a:rPr lang="hu-HU" sz="18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  <a:cs typeface="Arial" charset="0"/>
              </a:rPr>
              <a:t>c)	a tiltakozás jogának gyakorlását egyébként törvény lehetővé teszi.</a:t>
            </a:r>
          </a:p>
          <a:p>
            <a:pPr marL="609600" indent="-609600">
              <a:lnSpc>
                <a:spcPct val="12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endParaRPr lang="hu-HU" sz="18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lbertu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2017.02.13. 13:51</a:t>
            </a:fld>
            <a:endParaRPr lang="hu-HU" sz="1400" dirty="0">
              <a:latin typeface="Arial" charset="0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latin typeface="Arial" charset="0"/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53785CC5-F08E-4285-8CFA-2CED2AAB5EAD}" type="slidenum">
              <a:rPr lang="hu-HU" altLang="en-US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12</a:t>
            </a:fld>
            <a:endParaRPr lang="hu-HU" altLang="en-US" sz="1400" dirty="0">
              <a:latin typeface="Arial" charset="0"/>
              <a:cs typeface="+mn-cs"/>
            </a:endParaRPr>
          </a:p>
        </p:txBody>
      </p:sp>
      <p:pic>
        <p:nvPicPr>
          <p:cNvPr id="14340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églalap 1"/>
          <p:cNvSpPr>
            <a:spLocks noChangeArrowheads="1"/>
          </p:cNvSpPr>
          <p:nvPr/>
        </p:nvSpPr>
        <p:spPr bwMode="auto">
          <a:xfrm>
            <a:off x="395288" y="1046163"/>
            <a:ext cx="8748712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u-HU" sz="2400" b="1" u="sng"/>
              <a:t>Elektronikus információs rendszer biztonsági felelős</a:t>
            </a:r>
          </a:p>
          <a:p>
            <a:pPr algn="ctr"/>
            <a:r>
              <a:rPr lang="hu-HU" sz="2400" u="sng"/>
              <a:t>(nyílt rendszer)</a:t>
            </a:r>
            <a:endParaRPr lang="hu-HU" sz="2400"/>
          </a:p>
          <a:p>
            <a:pPr algn="ctr"/>
            <a:r>
              <a:rPr lang="hu-HU" sz="2400"/>
              <a:t>2013. évi L. törvény alapján</a:t>
            </a:r>
          </a:p>
          <a:p>
            <a:r>
              <a:rPr lang="hu-HU" sz="2400" u="sng"/>
              <a:t>Felelősségi területe:</a:t>
            </a:r>
            <a:r>
              <a:rPr lang="hu-HU" sz="2400"/>
              <a:t> az elektronikus </a:t>
            </a:r>
            <a:r>
              <a:rPr lang="hu-HU" sz="2400" u="sng"/>
              <a:t>információs rendszer</a:t>
            </a:r>
            <a:r>
              <a:rPr lang="hu-HU" sz="2400"/>
              <a:t> (nem adatbiztonság, hanem rendszerbiztonság!) (nyílt)</a:t>
            </a:r>
          </a:p>
          <a:p>
            <a:r>
              <a:rPr lang="hu-HU" sz="2400" u="sng"/>
              <a:t>Törvény szerinti helye a szervezeti struktúrában: </a:t>
            </a:r>
            <a:endParaRPr lang="hu-HU" sz="2400"/>
          </a:p>
          <a:p>
            <a:r>
              <a:rPr lang="hu-HU" sz="2400" b="1"/>
              <a:t>13. §</a:t>
            </a:r>
            <a:r>
              <a:rPr lang="hu-HU" sz="2400"/>
              <a:t> (1) Az elektronikus információs rendszer biztonságáért felelős személy feladata ellátása során a szervezet vezetőjének közvetlenül adhat tájékoztatást, jelentést.</a:t>
            </a:r>
          </a:p>
          <a:p>
            <a:r>
              <a:rPr lang="hu-HU" sz="2400" u="sng"/>
              <a:t>Jogköre:</a:t>
            </a:r>
            <a:endParaRPr lang="hu-HU" sz="2400"/>
          </a:p>
          <a:p>
            <a:r>
              <a:rPr lang="hu-HU" sz="2400"/>
              <a:t>Az elektronikus információs rendszer biztonságáért felelős személy felel a szervezetnél előforduló valamennyi, az elektronikus információs rendszerek védelméhez kapcsolódó feladat ellátásáért.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2017.02.13. 13:51</a:t>
            </a:fld>
            <a:endParaRPr lang="hu-HU" sz="1400" dirty="0">
              <a:latin typeface="Arial" charset="0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latin typeface="Arial" charset="0"/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2D0FB9BA-2FF6-41F4-8984-BBD78B1E85A5}" type="slidenum">
              <a:rPr lang="hu-HU" altLang="en-US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13</a:t>
            </a:fld>
            <a:endParaRPr lang="hu-HU" altLang="en-US" sz="1400" dirty="0">
              <a:latin typeface="Arial" charset="0"/>
              <a:cs typeface="+mn-cs"/>
            </a:endParaRPr>
          </a:p>
        </p:txBody>
      </p:sp>
      <p:pic>
        <p:nvPicPr>
          <p:cNvPr id="15364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églalap 2"/>
          <p:cNvSpPr>
            <a:spLocks noChangeArrowheads="1"/>
          </p:cNvSpPr>
          <p:nvPr/>
        </p:nvSpPr>
        <p:spPr bwMode="auto">
          <a:xfrm>
            <a:off x="395288" y="676275"/>
            <a:ext cx="8520112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u-HU" sz="2400" b="1" u="sng"/>
              <a:t>Biztonsági vezető</a:t>
            </a:r>
            <a:r>
              <a:rPr lang="hu-HU" sz="2400" u="sng"/>
              <a:t> (minősített adatvédelem)</a:t>
            </a:r>
          </a:p>
          <a:p>
            <a:pPr algn="ctr"/>
            <a:endParaRPr lang="hu-HU" sz="2400"/>
          </a:p>
          <a:p>
            <a:pPr algn="ctr"/>
            <a:r>
              <a:rPr lang="hu-HU" sz="2400"/>
              <a:t>2009. évi CLV. törvény alapján</a:t>
            </a:r>
          </a:p>
          <a:p>
            <a:endParaRPr lang="hu-HU" sz="2400" u="sng"/>
          </a:p>
          <a:p>
            <a:r>
              <a:rPr lang="hu-HU" sz="2400" u="sng"/>
              <a:t>Felelősségi területe:</a:t>
            </a:r>
            <a:endParaRPr lang="hu-HU" sz="2400"/>
          </a:p>
          <a:p>
            <a:r>
              <a:rPr lang="hu-HU" sz="2400"/>
              <a:t>a MINŐSÍTETT adatok összessége, úgymint: személyi biztonság, fizikai biztonság, elektronikus biztonság (</a:t>
            </a:r>
            <a:r>
              <a:rPr lang="hu-HU" sz="2400" u="sng"/>
              <a:t>minősített adat- és rendszerbiztonság</a:t>
            </a:r>
            <a:r>
              <a:rPr lang="hu-HU" sz="2400"/>
              <a:t>) és rejtjelzés, adminisztratív biztonság (rejtjel-ügykezelési tevékenység is ide tartozik), a személyes adat, amennyiben minősített adatként jelenik meg.</a:t>
            </a:r>
          </a:p>
          <a:p>
            <a:r>
              <a:rPr lang="hu-HU" sz="2400"/>
              <a:t>A minősített személyes adatkezelés, annak minősítésének megszűnése esetén, az adatvédelmi felelős hatáskörébe kerül.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2017.02.13. 13:51</a:t>
            </a:fld>
            <a:endParaRPr lang="hu-HU" sz="1400" dirty="0">
              <a:latin typeface="Arial" charset="0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latin typeface="Arial" charset="0"/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01A3196C-44FF-4043-AB9C-F8BFEE72CFD8}" type="slidenum">
              <a:rPr lang="hu-HU" altLang="en-US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14</a:t>
            </a:fld>
            <a:endParaRPr lang="hu-HU" altLang="en-US" sz="1400" dirty="0">
              <a:latin typeface="Arial" charset="0"/>
              <a:cs typeface="+mn-cs"/>
            </a:endParaRPr>
          </a:p>
        </p:txBody>
      </p:sp>
      <p:pic>
        <p:nvPicPr>
          <p:cNvPr id="16388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églalap 1"/>
          <p:cNvSpPr>
            <a:spLocks noChangeArrowheads="1"/>
          </p:cNvSpPr>
          <p:nvPr/>
        </p:nvSpPr>
        <p:spPr bwMode="auto">
          <a:xfrm>
            <a:off x="395288" y="1138238"/>
            <a:ext cx="8748712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hu-HU" sz="2400" u="sng"/>
              <a:t>Törvény szerinti helye a szervezeti struktúrában:</a:t>
            </a:r>
          </a:p>
          <a:p>
            <a:r>
              <a:rPr lang="hu-HU" sz="2400"/>
              <a:t>vezető közvetlen</a:t>
            </a:r>
          </a:p>
          <a:p>
            <a:r>
              <a:rPr lang="hu-HU" sz="2400"/>
              <a:t>23. § (1) A minősített adat védelmi feltételeinek kialakításáért a minősített adatot kezelő szerv vezetője felelős.</a:t>
            </a:r>
          </a:p>
          <a:p>
            <a:r>
              <a:rPr lang="hu-HU" sz="2400"/>
              <a:t> (2) A minősített adatot kezelő szervnél a minősített adat védelmével kapcsolatos feladatok végrehajtását és koordinálását a minősített adatot kezelő szerv vezetője által kinevezett biztonsági vezető végzi.</a:t>
            </a:r>
          </a:p>
          <a:p>
            <a:r>
              <a:rPr lang="hu-HU" sz="2400"/>
              <a:t> </a:t>
            </a:r>
          </a:p>
          <a:p>
            <a:r>
              <a:rPr lang="hu-HU" sz="2400" u="sng"/>
              <a:t>Jogköre:</a:t>
            </a:r>
          </a:p>
          <a:p>
            <a:r>
              <a:rPr lang="hu-HU" sz="2400"/>
              <a:t>6. § (1) A biztonsági vezető a minősített adatot kezelő szerv vezetőjének átruházott hatáskörében eljárva utasítási joggal gyakorolja az őt erre a feladatra kinevező vezető minősített adat védelmére vonatkozó jogosítványait.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2017.02.13. 13:51</a:t>
            </a:fld>
            <a:endParaRPr lang="hu-HU" sz="1400" dirty="0">
              <a:latin typeface="Arial" charset="0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latin typeface="Arial" charset="0"/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4DAC92C9-C6E4-4FE8-ACE8-E8707DFCAAF7}" type="slidenum">
              <a:rPr lang="hu-HU" altLang="en-US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15</a:t>
            </a:fld>
            <a:endParaRPr lang="hu-HU" altLang="en-US" sz="1400" dirty="0">
              <a:latin typeface="Arial" charset="0"/>
              <a:cs typeface="+mn-cs"/>
            </a:endParaRPr>
          </a:p>
        </p:txBody>
      </p:sp>
      <p:pic>
        <p:nvPicPr>
          <p:cNvPr id="17412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0" y="1052513"/>
            <a:ext cx="9144000" cy="56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</a:pPr>
            <a:r>
              <a:rPr lang="hu-HU" sz="2600" b="1" u="sng">
                <a:latin typeface="Albertus" pitchFamily="18" charset="0"/>
              </a:rPr>
              <a:t>A közérdekű adat</a:t>
            </a:r>
          </a:p>
          <a:p>
            <a:pPr marL="609600" indent="-609600" algn="ctr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</a:pPr>
            <a:r>
              <a:rPr lang="hu-HU" sz="2600" b="1" u="sng">
                <a:latin typeface="Albertus" pitchFamily="18" charset="0"/>
              </a:rPr>
              <a:t>megismerésének korlátozása minősítéssel</a:t>
            </a: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hu-HU" sz="2000" b="1">
                <a:latin typeface="Albertus" pitchFamily="18" charset="0"/>
              </a:rPr>
              <a:t>Korlátlan nyilvánossága az érintett szerv rendeltetésszerű, illetéktelen befolyástól mentes működését veszélyeztetné:</a:t>
            </a:r>
            <a:r>
              <a:rPr lang="hu-HU" sz="2000" b="1" u="sng">
                <a:latin typeface="Albertus" pitchFamily="18" charset="0"/>
              </a:rPr>
              <a:t> </a:t>
            </a:r>
          </a:p>
          <a:p>
            <a:pPr marL="990600" lvl="1" indent="-533400">
              <a:lnSpc>
                <a:spcPct val="120000"/>
              </a:lnSpc>
              <a:spcBef>
                <a:spcPct val="40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hu-HU" sz="2000" b="1">
                <a:latin typeface="Albertus" pitchFamily="18" charset="0"/>
              </a:rPr>
              <a:t>ha az adatot törvény alapján arra jogosult szerv </a:t>
            </a:r>
            <a:r>
              <a:rPr lang="hu-HU" sz="2000" b="1" u="sng">
                <a:latin typeface="Albertus" pitchFamily="18" charset="0"/>
              </a:rPr>
              <a:t>minősítette</a:t>
            </a:r>
            <a:r>
              <a:rPr lang="hu-HU" sz="2000" b="1">
                <a:latin typeface="Albertus" pitchFamily="18" charset="0"/>
              </a:rPr>
              <a:t>, illetve, ha az nemzetközi szerződésből eredő kötelezettség alapján </a:t>
            </a:r>
            <a:r>
              <a:rPr lang="hu-HU" sz="2000" b="1" u="sng">
                <a:latin typeface="Albertus" pitchFamily="18" charset="0"/>
              </a:rPr>
              <a:t>minősített adat;</a:t>
            </a:r>
            <a:r>
              <a:rPr lang="hu-HU" sz="2000" b="1">
                <a:latin typeface="Albertus" pitchFamily="18" charset="0"/>
              </a:rPr>
              <a:t> </a:t>
            </a:r>
          </a:p>
          <a:p>
            <a:pPr marL="990600" lvl="1" indent="-533400">
              <a:lnSpc>
                <a:spcPct val="120000"/>
              </a:lnSpc>
              <a:spcBef>
                <a:spcPct val="40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hu-HU" sz="2000" b="1">
                <a:latin typeface="Albertus" pitchFamily="18" charset="0"/>
              </a:rPr>
              <a:t>ha a közérdekű adatok nyilvánosságához való jogot – </a:t>
            </a:r>
            <a:r>
              <a:rPr lang="hu-HU" sz="2000" b="1" u="sng">
                <a:latin typeface="Albertus" pitchFamily="18" charset="0"/>
              </a:rPr>
              <a:t>az adatfajták meghatározásával</a:t>
            </a:r>
            <a:r>
              <a:rPr lang="hu-HU" sz="2000" b="1">
                <a:latin typeface="Albertus" pitchFamily="18" charset="0"/>
              </a:rPr>
              <a:t> – </a:t>
            </a:r>
            <a:r>
              <a:rPr lang="hu-HU" sz="2000" b="1" u="sng">
                <a:latin typeface="Albertus" pitchFamily="18" charset="0"/>
              </a:rPr>
              <a:t>törvény</a:t>
            </a:r>
            <a:r>
              <a:rPr lang="hu-HU" sz="2000" b="1">
                <a:latin typeface="Albertus" pitchFamily="18" charset="0"/>
              </a:rPr>
              <a:t> honvédelmi, nemzetbiztonsági, bűnüldözési vagy bűnmegelőzési, központi pénzügyi vagy devizapolitikai </a:t>
            </a:r>
            <a:r>
              <a:rPr lang="hu-HU" sz="2000" b="1" u="sng">
                <a:latin typeface="Albertus" pitchFamily="18" charset="0"/>
              </a:rPr>
              <a:t>érdekből</a:t>
            </a:r>
            <a:r>
              <a:rPr lang="hu-HU" sz="2000" b="1">
                <a:latin typeface="Albertus" pitchFamily="18" charset="0"/>
              </a:rPr>
              <a:t>, külügyi kapcsolatokra, nemzetközi szervezetekkel való kapcsolatokra, bírósági vagy közigazgatási eljárásra tekintettel </a:t>
            </a:r>
            <a:r>
              <a:rPr lang="hu-HU" sz="2000" b="1" u="sng">
                <a:latin typeface="Albertus" pitchFamily="18" charset="0"/>
              </a:rPr>
              <a:t>korlátozza;</a:t>
            </a:r>
            <a:endParaRPr lang="hu-HU" sz="2000" b="1">
              <a:latin typeface="Albertus" pitchFamily="18" charset="0"/>
            </a:endParaRPr>
          </a:p>
          <a:p>
            <a:pPr marL="990600" lvl="1" indent="-533400">
              <a:lnSpc>
                <a:spcPct val="120000"/>
              </a:lnSpc>
              <a:spcBef>
                <a:spcPct val="40000"/>
              </a:spcBef>
              <a:buClr>
                <a:schemeClr val="folHlink"/>
              </a:buClr>
              <a:buFont typeface="Wingdings" pitchFamily="2" charset="2"/>
              <a:buChar char="Ø"/>
            </a:pPr>
            <a:endParaRPr lang="hu-HU" sz="1700" b="1">
              <a:latin typeface="Albertus" pitchFamily="18" charset="0"/>
            </a:endParaRPr>
          </a:p>
          <a:p>
            <a:pPr marL="990600" lvl="1" indent="-533400">
              <a:lnSpc>
                <a:spcPct val="120000"/>
              </a:lnSpc>
              <a:spcBef>
                <a:spcPct val="40000"/>
              </a:spcBef>
              <a:buClr>
                <a:schemeClr val="folHlink"/>
              </a:buClr>
              <a:buFont typeface="Wingdings" pitchFamily="2" charset="2"/>
              <a:buChar char="Ø"/>
            </a:pPr>
            <a:endParaRPr lang="hu-HU" sz="1700" b="1">
              <a:latin typeface="Albertu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582F414-262C-4436-9203-BCB81BD10A01}" type="datetime8">
              <a:rPr lang="hu-HU" smtClean="0"/>
              <a:pPr>
                <a:defRPr/>
              </a:pPr>
              <a:t>2017.02.13. 13:51</a:t>
            </a:fld>
            <a:endParaRPr lang="hu-HU" dirty="0" smtClean="0"/>
          </a:p>
          <a:p>
            <a:pPr>
              <a:defRPr/>
            </a:pPr>
            <a:endParaRPr lang="hu-HU" altLang="en-US" dirty="0" smtClean="0"/>
          </a:p>
        </p:txBody>
      </p:sp>
      <p:sp>
        <p:nvSpPr>
          <p:cNvPr id="409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025E3-4875-4CE6-B414-43D370948472}" type="slidenum">
              <a:rPr lang="hu-HU" altLang="en-US" smtClean="0"/>
              <a:pPr>
                <a:defRPr/>
              </a:pPr>
              <a:t>16</a:t>
            </a:fld>
            <a:endParaRPr lang="hu-HU" altLang="en-US" dirty="0" smtClean="0"/>
          </a:p>
        </p:txBody>
      </p:sp>
      <p:pic>
        <p:nvPicPr>
          <p:cNvPr id="18436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 Box 12"/>
          <p:cNvSpPr txBox="1">
            <a:spLocks noChangeArrowheads="1"/>
          </p:cNvSpPr>
          <p:nvPr/>
        </p:nvSpPr>
        <p:spPr bwMode="auto">
          <a:xfrm>
            <a:off x="539750" y="2152650"/>
            <a:ext cx="860425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sz="3200" b="1">
                <a:solidFill>
                  <a:schemeClr val="tx2"/>
                </a:solidFill>
              </a:rPr>
              <a:t>Elöljáróban a minősített adatvédelemhez:</a:t>
            </a:r>
          </a:p>
          <a:p>
            <a:pPr algn="ctr" eaLnBrk="1" hangingPunct="1"/>
            <a:endParaRPr lang="hu-HU" sz="3200" b="1">
              <a:solidFill>
                <a:schemeClr val="tx2"/>
              </a:solidFill>
            </a:endParaRPr>
          </a:p>
          <a:p>
            <a:pPr algn="ctr" eaLnBrk="1" hangingPunct="1"/>
            <a:r>
              <a:rPr lang="hu-HU" b="1"/>
              <a:t>„NEED TO KNOW” (szükséges ismeret elve) - elvnek minden esetben érvényesülnie kell a minősített adattal kapcsolatos tevékenységeknél!</a:t>
            </a:r>
          </a:p>
          <a:p>
            <a:pPr algn="ctr" eaLnBrk="1" hangingPunct="1"/>
            <a:endParaRPr lang="hu-HU"/>
          </a:p>
        </p:txBody>
      </p:sp>
      <p:pic>
        <p:nvPicPr>
          <p:cNvPr id="7" name="Picture 10" descr="military_soldier_leave_lg_cl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608513"/>
            <a:ext cx="1417637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2017.02.13. 13:51</a:t>
            </a:fld>
            <a:endParaRPr lang="hu-HU" sz="1400" dirty="0">
              <a:latin typeface="Arial" charset="0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latin typeface="Arial" charset="0"/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EDF7461-05C8-4F6A-BFB8-51D9A9B1D55C}" type="slidenum">
              <a:rPr lang="hu-HU" altLang="en-US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17</a:t>
            </a:fld>
            <a:endParaRPr lang="hu-HU" altLang="en-US" sz="1400" dirty="0">
              <a:latin typeface="Arial" charset="0"/>
              <a:cs typeface="+mn-cs"/>
            </a:endParaRPr>
          </a:p>
        </p:txBody>
      </p:sp>
      <p:pic>
        <p:nvPicPr>
          <p:cNvPr id="19460" name="Picture 4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Rectangle 3"/>
          <p:cNvSpPr>
            <a:spLocks noChangeArrowheads="1"/>
          </p:cNvSpPr>
          <p:nvPr/>
        </p:nvSpPr>
        <p:spPr bwMode="auto">
          <a:xfrm>
            <a:off x="160338" y="836613"/>
            <a:ext cx="8829675" cy="357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  <a:buFont typeface="Wingdings" pitchFamily="2" charset="2"/>
              <a:buChar char="Ø"/>
            </a:pPr>
            <a:endParaRPr lang="hu-HU" sz="2000" b="1">
              <a:solidFill>
                <a:srgbClr val="FFCC00"/>
              </a:solidFill>
              <a:latin typeface="Albertus" pitchFamily="18" charset="0"/>
            </a:endParaRP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hu-HU" sz="2400" b="1">
                <a:latin typeface="Albertus" pitchFamily="18" charset="0"/>
              </a:rPr>
              <a:t>Az uniós jogharmonizáció megteremtése</a:t>
            </a: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hu-HU" sz="2400" b="1">
                <a:latin typeface="Albertus" pitchFamily="18" charset="0"/>
              </a:rPr>
              <a:t>A magasan minősített adatok számának radikális csökkentése. </a:t>
            </a: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hu-HU" sz="2400" b="1">
                <a:latin typeface="Albertus" pitchFamily="18" charset="0"/>
              </a:rPr>
              <a:t>A minősítés a </a:t>
            </a:r>
            <a:r>
              <a:rPr lang="hu-HU" sz="2400" b="1" u="sng">
                <a:latin typeface="Albertus" pitchFamily="18" charset="0"/>
              </a:rPr>
              <a:t>kárközpontú minősítési rendszer </a:t>
            </a:r>
            <a:r>
              <a:rPr lang="hu-HU" sz="2400" b="1">
                <a:latin typeface="Albertus" pitchFamily="18" charset="0"/>
              </a:rPr>
              <a:t>alapján történik, melynek lényege, hogy minél nagyobb kárt okoz a minősített adat jogtalan megszerzése, vagy felhasználása, annál magasabb személyi, fizikai, adminisztratív és elektronikus biztonsági követelményeknek kell érvényesülniük a védelem során. </a:t>
            </a: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  <a:buFont typeface="Wingdings" pitchFamily="2" charset="2"/>
              <a:buChar char="Ø"/>
            </a:pPr>
            <a:r>
              <a:rPr lang="hu-HU" sz="2400" b="1">
                <a:latin typeface="Albertus" pitchFamily="18" charset="0"/>
              </a:rPr>
              <a:t>A kármérték a védelmi intézkedések szintjét határozza meg.</a:t>
            </a: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</a:pPr>
            <a:endParaRPr lang="hu-HU" sz="2000" b="1">
              <a:latin typeface="Albertus" pitchFamily="18" charset="0"/>
            </a:endParaRP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</a:pPr>
            <a:endParaRPr lang="hu-HU" sz="2000" b="1">
              <a:solidFill>
                <a:srgbClr val="FFCC00"/>
              </a:solidFill>
              <a:latin typeface="Albertu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582F414-262C-4436-9203-BCB81BD10A01}" type="datetime8">
              <a:rPr lang="hu-HU" smtClean="0"/>
              <a:pPr>
                <a:defRPr/>
              </a:pPr>
              <a:t>2017.02.13. 13:51</a:t>
            </a:fld>
            <a:endParaRPr lang="hu-HU" dirty="0" smtClean="0"/>
          </a:p>
          <a:p>
            <a:pPr>
              <a:defRPr/>
            </a:pPr>
            <a:endParaRPr lang="hu-HU" altLang="en-US" dirty="0" smtClean="0"/>
          </a:p>
        </p:txBody>
      </p:sp>
      <p:sp>
        <p:nvSpPr>
          <p:cNvPr id="409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93D5B-69EF-4D46-A304-80778CE30E36}" type="slidenum">
              <a:rPr lang="hu-HU" altLang="en-US" smtClean="0"/>
              <a:pPr>
                <a:defRPr/>
              </a:pPr>
              <a:t>18</a:t>
            </a:fld>
            <a:endParaRPr lang="hu-HU" altLang="en-US" dirty="0" smtClean="0"/>
          </a:p>
        </p:txBody>
      </p:sp>
      <p:sp>
        <p:nvSpPr>
          <p:cNvPr id="9" name="Rectangle 3"/>
          <p:cNvSpPr>
            <a:spLocks noGrp="1" noChangeArrowheads="1"/>
          </p:cNvSpPr>
          <p:nvPr/>
        </p:nvSpPr>
        <p:spPr bwMode="auto">
          <a:xfrm>
            <a:off x="395288" y="1817688"/>
            <a:ext cx="7772400" cy="466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341438" lvl="1" indent="-533400">
              <a:buFontTx/>
              <a:buNone/>
              <a:defRPr/>
            </a:pPr>
            <a:endParaRPr lang="hu-HU" sz="1000" dirty="0" smtClean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pic>
        <p:nvPicPr>
          <p:cNvPr id="20485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539750" y="1341438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85000"/>
              </a:lnSpc>
            </a:pPr>
            <a:r>
              <a:rPr lang="hu-HU">
                <a:solidFill>
                  <a:schemeClr val="tx2"/>
                </a:solidFill>
              </a:rPr>
              <a:t>A minősített adat megjelenési formái</a:t>
            </a:r>
          </a:p>
        </p:txBody>
      </p:sp>
      <p:sp>
        <p:nvSpPr>
          <p:cNvPr id="20487" name="Rectangle 12"/>
          <p:cNvSpPr>
            <a:spLocks noChangeArrowheads="1"/>
          </p:cNvSpPr>
          <p:nvPr/>
        </p:nvSpPr>
        <p:spPr bwMode="auto">
          <a:xfrm>
            <a:off x="395288" y="2420938"/>
            <a:ext cx="8748712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 sz="2400" b="1" u="sng"/>
              <a:t>Köziratban</a:t>
            </a:r>
            <a:r>
              <a:rPr lang="hu-HU" sz="2400"/>
              <a:t> szereplő minősített adat;</a:t>
            </a:r>
            <a:br>
              <a:rPr lang="hu-HU" sz="2400"/>
            </a:br>
            <a:endParaRPr lang="hu-HU" sz="2400"/>
          </a:p>
          <a:p>
            <a:r>
              <a:rPr lang="hu-HU" sz="2400" b="1" u="sng"/>
              <a:t>Szóban</a:t>
            </a:r>
            <a:r>
              <a:rPr lang="hu-HU" sz="2400"/>
              <a:t> közölt minősített információ;</a:t>
            </a:r>
            <a:br>
              <a:rPr lang="hu-HU" sz="2400"/>
            </a:br>
            <a:endParaRPr lang="hu-HU" sz="2400"/>
          </a:p>
          <a:p>
            <a:r>
              <a:rPr lang="hu-HU" sz="2400"/>
              <a:t>Minősített információt hordozó</a:t>
            </a:r>
            <a:br>
              <a:rPr lang="hu-HU" sz="2400"/>
            </a:br>
            <a:r>
              <a:rPr lang="hu-HU" sz="2400" b="1" u="sng"/>
              <a:t>objektum, technikai eszköz</a:t>
            </a:r>
            <a:r>
              <a:rPr lang="hu-HU" sz="2400" b="1"/>
              <a:t>;</a:t>
            </a:r>
            <a:endParaRPr lang="hu-HU" sz="2400"/>
          </a:p>
          <a:p>
            <a:endParaRPr lang="hu-HU" sz="2400"/>
          </a:p>
          <a:p>
            <a:r>
              <a:rPr lang="hu-HU" sz="2400"/>
              <a:t>Nem tárgyiasult formában megjelenő minősített információ, </a:t>
            </a:r>
            <a:r>
              <a:rPr lang="hu-HU" sz="2400" b="1" u="sng"/>
              <a:t>eljárási mód</a:t>
            </a:r>
            <a:r>
              <a:rPr lang="hu-HU" sz="2400"/>
              <a:t> vagy más ismeretanyag.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122" name="Rectangle 2"/>
          <p:cNvSpPr>
            <a:spLocks noGrp="1" noChangeArrowheads="1"/>
          </p:cNvSpPr>
          <p:nvPr>
            <p:ph type="title" idx="4294967295"/>
          </p:nvPr>
        </p:nvSpPr>
        <p:spPr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hu-HU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hu-HU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minősítés szintjei</a:t>
            </a:r>
            <a:endParaRPr lang="hu-HU" sz="32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57338"/>
            <a:ext cx="8748712" cy="3657600"/>
          </a:xfrm>
        </p:spPr>
        <p:txBody>
          <a:bodyPr/>
          <a:lstStyle/>
          <a:p>
            <a:pPr marL="457200" lvl="1" indent="0">
              <a:buFontTx/>
              <a:buNone/>
            </a:pPr>
            <a:r>
              <a:rPr lang="hu-HU" sz="2800" b="1" smtClean="0"/>
              <a:t>„Szigorúan titkos!” 		rövidítés: „SzT”</a:t>
            </a:r>
          </a:p>
          <a:p>
            <a:pPr marL="457200" lvl="1" indent="0">
              <a:buFontTx/>
              <a:buNone/>
            </a:pPr>
            <a:r>
              <a:rPr lang="hu-HU" sz="2800" b="1" smtClean="0"/>
              <a:t>„Titkos!” 				rövidítés: „T”</a:t>
            </a:r>
          </a:p>
          <a:p>
            <a:pPr marL="457200" lvl="1" indent="0">
              <a:buFontTx/>
              <a:buNone/>
            </a:pPr>
            <a:r>
              <a:rPr lang="hu-HU" sz="2800" b="1" smtClean="0"/>
              <a:t>„Bizalmas!” 				rövidítés: „B”</a:t>
            </a:r>
          </a:p>
          <a:p>
            <a:pPr marL="457200" lvl="1" indent="0">
              <a:buFontTx/>
              <a:buNone/>
            </a:pPr>
            <a:r>
              <a:rPr lang="hu-HU" sz="2800" b="1" smtClean="0"/>
              <a:t>„Korlátozott terjesztésű!” 	rövidítés: „KT”</a:t>
            </a:r>
          </a:p>
          <a:p>
            <a:pPr marL="457200" lvl="1" indent="0" algn="ctr">
              <a:buFontTx/>
              <a:buNone/>
            </a:pPr>
            <a:endParaRPr lang="hu-HU" sz="2800" b="1" smtClean="0"/>
          </a:p>
          <a:p>
            <a:pPr marL="457200" lvl="1" indent="0" algn="ctr">
              <a:buFontTx/>
              <a:buNone/>
            </a:pPr>
            <a:r>
              <a:rPr lang="hu-HU" sz="2800" b="1" smtClean="0"/>
              <a:t>Egyéb rövidítési forma TILOS!</a:t>
            </a:r>
          </a:p>
          <a:p>
            <a:pPr marL="457200" lvl="1" indent="0" algn="ctr">
              <a:buFontTx/>
              <a:buNone/>
            </a:pPr>
            <a:r>
              <a:rPr lang="hu-HU" sz="2800" b="1" smtClean="0"/>
              <a:t>Ezek a nemzeti megnevezések.</a:t>
            </a:r>
          </a:p>
        </p:txBody>
      </p:sp>
      <p:pic>
        <p:nvPicPr>
          <p:cNvPr id="21508" name="Kép 1" descr="Leírás: Leírás: Leírás: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812088" y="188913"/>
            <a:ext cx="11509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2017.02.13. 13:51</a:t>
            </a:fld>
            <a:endParaRPr lang="hu-HU" sz="1400" dirty="0">
              <a:latin typeface="Arial" charset="0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latin typeface="Arial" charset="0"/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7D25F54D-19D5-48DC-8D0E-E195B9C79FF9}" type="slidenum">
              <a:rPr lang="hu-HU" altLang="en-US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</a:t>
            </a:fld>
            <a:endParaRPr lang="hu-HU" altLang="en-US" sz="1400" dirty="0">
              <a:latin typeface="Arial" charset="0"/>
              <a:cs typeface="+mn-cs"/>
            </a:endParaRPr>
          </a:p>
        </p:txBody>
      </p:sp>
      <p:pic>
        <p:nvPicPr>
          <p:cNvPr id="4100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10" name="Rectangle 3"/>
          <p:cNvSpPr>
            <a:spLocks noChangeArrowheads="1"/>
          </p:cNvSpPr>
          <p:nvPr/>
        </p:nvSpPr>
        <p:spPr bwMode="auto">
          <a:xfrm>
            <a:off x="323850" y="1052513"/>
            <a:ext cx="8820150" cy="56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  <a:defRPr/>
            </a:pPr>
            <a:r>
              <a:rPr lang="hu-HU" sz="2600" u="sng" dirty="0">
                <a:latin typeface="Albertus" pitchFamily="18" charset="0"/>
                <a:cs typeface="Arial" charset="0"/>
              </a:rPr>
              <a:t>KÖZÉRDEKŰ ADAT</a:t>
            </a:r>
          </a:p>
          <a:p>
            <a:pPr lvl="1">
              <a:lnSpc>
                <a:spcPct val="120000"/>
              </a:lnSpc>
              <a:spcBef>
                <a:spcPct val="40000"/>
              </a:spcBef>
              <a:buClr>
                <a:schemeClr val="folHlink"/>
              </a:buClr>
              <a:defRPr/>
            </a:pPr>
            <a:endParaRPr lang="hu-HU" sz="1700" dirty="0">
              <a:latin typeface="Albertus" pitchFamily="18" charset="0"/>
              <a:cs typeface="Arial" charset="0"/>
            </a:endParaRPr>
          </a:p>
          <a:p>
            <a:pPr marL="990600" lvl="1" indent="-533400">
              <a:lnSpc>
                <a:spcPct val="120000"/>
              </a:lnSpc>
              <a:spcBef>
                <a:spcPct val="40000"/>
              </a:spcBef>
              <a:buClr>
                <a:schemeClr val="folHlink"/>
              </a:buClr>
              <a:buFont typeface="Wingdings" pitchFamily="2" charset="2"/>
              <a:buChar char="Ø"/>
              <a:defRPr/>
            </a:pPr>
            <a:endParaRPr lang="hu-HU" sz="1700" dirty="0">
              <a:latin typeface="Albertus" pitchFamily="18" charset="0"/>
              <a:cs typeface="Arial" charset="0"/>
            </a:endParaRPr>
          </a:p>
        </p:txBody>
      </p:sp>
      <p:cxnSp>
        <p:nvCxnSpPr>
          <p:cNvPr id="4102" name="Egyenes összekötő nyíllal 2"/>
          <p:cNvCxnSpPr>
            <a:cxnSpLocks noChangeShapeType="1"/>
          </p:cNvCxnSpPr>
          <p:nvPr/>
        </p:nvCxnSpPr>
        <p:spPr bwMode="auto">
          <a:xfrm>
            <a:off x="4948238" y="1657350"/>
            <a:ext cx="860425" cy="63341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3" name="Egyenes összekötő nyíllal 4"/>
          <p:cNvCxnSpPr>
            <a:cxnSpLocks noChangeShapeType="1"/>
          </p:cNvCxnSpPr>
          <p:nvPr/>
        </p:nvCxnSpPr>
        <p:spPr bwMode="auto">
          <a:xfrm flipH="1">
            <a:off x="1893888" y="1657350"/>
            <a:ext cx="2376487" cy="63341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4" name="Szövegdoboz 6"/>
          <p:cNvSpPr txBox="1">
            <a:spLocks noChangeArrowheads="1"/>
          </p:cNvSpPr>
          <p:nvPr/>
        </p:nvSpPr>
        <p:spPr bwMode="auto">
          <a:xfrm>
            <a:off x="800100" y="2290763"/>
            <a:ext cx="4276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u-HU" sz="2800" b="1">
                <a:latin typeface="Times New Roman" pitchFamily="18" charset="0"/>
              </a:rPr>
              <a:t>NYÍLT </a:t>
            </a:r>
            <a:r>
              <a:rPr lang="hu-HU" sz="1600" b="1">
                <a:latin typeface="Times New Roman" pitchFamily="18" charset="0"/>
              </a:rPr>
              <a:t>adatvédelmi felelős</a:t>
            </a:r>
          </a:p>
        </p:txBody>
      </p:sp>
      <p:sp>
        <p:nvSpPr>
          <p:cNvPr id="4105" name="Szövegdoboz 7"/>
          <p:cNvSpPr txBox="1">
            <a:spLocks noChangeArrowheads="1"/>
          </p:cNvSpPr>
          <p:nvPr/>
        </p:nvSpPr>
        <p:spPr bwMode="auto">
          <a:xfrm>
            <a:off x="5249863" y="2330450"/>
            <a:ext cx="405606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u-HU" sz="2800" b="1">
                <a:latin typeface="Times New Roman" pitchFamily="18" charset="0"/>
              </a:rPr>
              <a:t>MINŐSÍTETT </a:t>
            </a:r>
          </a:p>
          <a:p>
            <a:pPr eaLnBrk="1" hangingPunct="1"/>
            <a:r>
              <a:rPr lang="hu-HU" sz="1600" b="1">
                <a:latin typeface="Times New Roman" pitchFamily="18" charset="0"/>
              </a:rPr>
              <a:t>biztonsági vezető; titkos ügykezelés</a:t>
            </a:r>
          </a:p>
        </p:txBody>
      </p:sp>
      <p:cxnSp>
        <p:nvCxnSpPr>
          <p:cNvPr id="4106" name="Egyenes összekötő nyíllal 9"/>
          <p:cNvCxnSpPr>
            <a:cxnSpLocks noChangeShapeType="1"/>
          </p:cNvCxnSpPr>
          <p:nvPr/>
        </p:nvCxnSpPr>
        <p:spPr bwMode="auto">
          <a:xfrm>
            <a:off x="1076325" y="2814638"/>
            <a:ext cx="0" cy="15954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7" name="Egyenes összekötő nyíllal 11"/>
          <p:cNvCxnSpPr>
            <a:cxnSpLocks noChangeShapeType="1"/>
          </p:cNvCxnSpPr>
          <p:nvPr/>
        </p:nvCxnSpPr>
        <p:spPr bwMode="auto">
          <a:xfrm>
            <a:off x="1893888" y="2727325"/>
            <a:ext cx="1187450" cy="25241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8" name="Egyenes összekötő nyíllal 13"/>
          <p:cNvCxnSpPr>
            <a:cxnSpLocks noChangeShapeType="1"/>
          </p:cNvCxnSpPr>
          <p:nvPr/>
        </p:nvCxnSpPr>
        <p:spPr bwMode="auto">
          <a:xfrm flipH="1">
            <a:off x="1076325" y="4125913"/>
            <a:ext cx="817563" cy="2841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9" name="Szövegdoboz 15"/>
          <p:cNvSpPr txBox="1">
            <a:spLocks noChangeArrowheads="1"/>
          </p:cNvSpPr>
          <p:nvPr/>
        </p:nvSpPr>
        <p:spPr bwMode="auto">
          <a:xfrm>
            <a:off x="1076325" y="2979738"/>
            <a:ext cx="45608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u-HU" sz="1800" b="1">
                <a:latin typeface="Times New Roman" pitchFamily="18" charset="0"/>
              </a:rPr>
              <a:t>„NEM NYILVÁNOS!”Ideiglenes védelem</a:t>
            </a:r>
          </a:p>
          <a:p>
            <a:pPr eaLnBrk="1" hangingPunct="1"/>
            <a:r>
              <a:rPr lang="hu-HU" sz="1800" b="1">
                <a:latin typeface="Times New Roman" pitchFamily="18" charset="0"/>
              </a:rPr>
              <a:t>			max. 10 év</a:t>
            </a:r>
          </a:p>
        </p:txBody>
      </p:sp>
      <p:sp>
        <p:nvSpPr>
          <p:cNvPr id="4110" name="Szövegdoboz 16"/>
          <p:cNvSpPr txBox="1">
            <a:spLocks noChangeArrowheads="1"/>
          </p:cNvSpPr>
          <p:nvPr/>
        </p:nvSpPr>
        <p:spPr bwMode="auto">
          <a:xfrm>
            <a:off x="1600200" y="3379788"/>
            <a:ext cx="25955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sz="2400" b="1">
                <a:latin typeface="Times New Roman" pitchFamily="18" charset="0"/>
              </a:rPr>
              <a:t>JELÖLÉS</a:t>
            </a:r>
          </a:p>
        </p:txBody>
      </p:sp>
      <p:sp>
        <p:nvSpPr>
          <p:cNvPr id="4111" name="Szövegdoboz 17"/>
          <p:cNvSpPr txBox="1">
            <a:spLocks noChangeArrowheads="1"/>
          </p:cNvSpPr>
          <p:nvPr/>
        </p:nvSpPr>
        <p:spPr bwMode="auto">
          <a:xfrm>
            <a:off x="5249863" y="3003550"/>
            <a:ext cx="3409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sz="2400" b="1">
                <a:latin typeface="Times New Roman" pitchFamily="18" charset="0"/>
              </a:rPr>
              <a:t>MINŐSÍTÉS</a:t>
            </a:r>
          </a:p>
        </p:txBody>
      </p:sp>
      <p:sp>
        <p:nvSpPr>
          <p:cNvPr id="4112" name="Szövegdoboz 21"/>
          <p:cNvSpPr txBox="1">
            <a:spLocks noChangeArrowheads="1"/>
          </p:cNvSpPr>
          <p:nvPr/>
        </p:nvSpPr>
        <p:spPr bwMode="auto">
          <a:xfrm>
            <a:off x="4733925" y="3379788"/>
            <a:ext cx="429101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sz="1800" b="1">
                <a:latin typeface="Times New Roman" pitchFamily="18" charset="0"/>
              </a:rPr>
              <a:t>Határozott idejű védelem</a:t>
            </a:r>
          </a:p>
          <a:p>
            <a:pPr algn="ctr" eaLnBrk="1" hangingPunct="1"/>
            <a:r>
              <a:rPr lang="hu-HU" sz="1800" b="1">
                <a:latin typeface="Times New Roman" pitchFamily="18" charset="0"/>
              </a:rPr>
              <a:t>Alap esetben:</a:t>
            </a:r>
          </a:p>
          <a:p>
            <a:pPr algn="ctr" eaLnBrk="1" hangingPunct="1"/>
            <a:r>
              <a:rPr lang="hu-HU" sz="1800" b="1">
                <a:latin typeface="Times New Roman" pitchFamily="18" charset="0"/>
              </a:rPr>
              <a:t>„Korlátozott terjesztésű!” 10 év</a:t>
            </a:r>
          </a:p>
          <a:p>
            <a:pPr algn="ctr" eaLnBrk="1" hangingPunct="1"/>
            <a:r>
              <a:rPr lang="hu-HU" sz="1800" b="1">
                <a:latin typeface="Times New Roman" pitchFamily="18" charset="0"/>
              </a:rPr>
              <a:t>„Bizalmas!” 20 év</a:t>
            </a:r>
          </a:p>
          <a:p>
            <a:pPr algn="ctr" eaLnBrk="1" hangingPunct="1"/>
            <a:r>
              <a:rPr lang="hu-HU" sz="1800" b="1">
                <a:latin typeface="Times New Roman" pitchFamily="18" charset="0"/>
              </a:rPr>
              <a:t>„Titkos!” és „Szigorúan titkos!” 30 év</a:t>
            </a:r>
          </a:p>
        </p:txBody>
      </p:sp>
      <p:sp>
        <p:nvSpPr>
          <p:cNvPr id="4113" name="Szövegdoboz 22"/>
          <p:cNvSpPr txBox="1">
            <a:spLocks noChangeArrowheads="1"/>
          </p:cNvSpPr>
          <p:nvPr/>
        </p:nvSpPr>
        <p:spPr bwMode="auto">
          <a:xfrm rot="-5400000">
            <a:off x="-1007268" y="3098006"/>
            <a:ext cx="3403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u-HU" sz="2800" b="1">
                <a:latin typeface="Times New Roman" pitchFamily="18" charset="0"/>
              </a:rPr>
              <a:t>2011. évi CXII. tv.</a:t>
            </a:r>
          </a:p>
        </p:txBody>
      </p:sp>
      <p:sp>
        <p:nvSpPr>
          <p:cNvPr id="4114" name="Szövegdoboz 24"/>
          <p:cNvSpPr txBox="1">
            <a:spLocks noChangeArrowheads="1"/>
          </p:cNvSpPr>
          <p:nvPr/>
        </p:nvSpPr>
        <p:spPr bwMode="auto">
          <a:xfrm>
            <a:off x="2044700" y="3841750"/>
            <a:ext cx="3032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u-HU" sz="2800" b="1">
                <a:latin typeface="Times New Roman" pitchFamily="18" charset="0"/>
              </a:rPr>
              <a:t>2013. évi L. tv. </a:t>
            </a:r>
            <a:r>
              <a:rPr lang="hu-HU" sz="1200" b="1">
                <a:latin typeface="Times New Roman" pitchFamily="18" charset="0"/>
              </a:rPr>
              <a:t>(Infotv.)</a:t>
            </a:r>
          </a:p>
        </p:txBody>
      </p:sp>
      <p:sp>
        <p:nvSpPr>
          <p:cNvPr id="4115" name="Szövegdoboz 25"/>
          <p:cNvSpPr txBox="1">
            <a:spLocks noChangeArrowheads="1"/>
          </p:cNvSpPr>
          <p:nvPr/>
        </p:nvSpPr>
        <p:spPr bwMode="auto">
          <a:xfrm rot="5400000">
            <a:off x="7143750" y="2662238"/>
            <a:ext cx="3495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u-HU" sz="2800" b="1">
                <a:latin typeface="Times New Roman" pitchFamily="18" charset="0"/>
              </a:rPr>
              <a:t>2009. évi CLV. tv. </a:t>
            </a:r>
            <a:r>
              <a:rPr lang="hu-HU" sz="1200" b="1">
                <a:latin typeface="Times New Roman" pitchFamily="18" charset="0"/>
              </a:rPr>
              <a:t>(Mavtv.)</a:t>
            </a:r>
          </a:p>
        </p:txBody>
      </p:sp>
      <p:cxnSp>
        <p:nvCxnSpPr>
          <p:cNvPr id="4116" name="Egyenes összekötő nyíllal 27"/>
          <p:cNvCxnSpPr>
            <a:cxnSpLocks noChangeShapeType="1"/>
          </p:cNvCxnSpPr>
          <p:nvPr/>
        </p:nvCxnSpPr>
        <p:spPr bwMode="auto">
          <a:xfrm flipH="1">
            <a:off x="5378450" y="4856163"/>
            <a:ext cx="1173163" cy="3079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7" name="Egyenes összekötő nyíllal 29"/>
          <p:cNvCxnSpPr>
            <a:cxnSpLocks noChangeShapeType="1"/>
          </p:cNvCxnSpPr>
          <p:nvPr/>
        </p:nvCxnSpPr>
        <p:spPr bwMode="auto">
          <a:xfrm>
            <a:off x="6954838" y="4856163"/>
            <a:ext cx="898525" cy="3937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8" name="Szövegdoboz 30"/>
          <p:cNvSpPr txBox="1">
            <a:spLocks noChangeArrowheads="1"/>
          </p:cNvSpPr>
          <p:nvPr/>
        </p:nvSpPr>
        <p:spPr bwMode="auto">
          <a:xfrm>
            <a:off x="4270375" y="5249863"/>
            <a:ext cx="2076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sz="1800" b="1">
                <a:latin typeface="Times New Roman" pitchFamily="18" charset="0"/>
              </a:rPr>
              <a:t>papír</a:t>
            </a:r>
          </a:p>
        </p:txBody>
      </p:sp>
      <p:sp>
        <p:nvSpPr>
          <p:cNvPr id="4119" name="Szövegdoboz 4095"/>
          <p:cNvSpPr txBox="1">
            <a:spLocks noChangeArrowheads="1"/>
          </p:cNvSpPr>
          <p:nvPr/>
        </p:nvSpPr>
        <p:spPr bwMode="auto">
          <a:xfrm>
            <a:off x="6954838" y="5357813"/>
            <a:ext cx="1704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sz="1800" b="1">
                <a:latin typeface="Times New Roman" pitchFamily="18" charset="0"/>
              </a:rPr>
              <a:t>elektronikus</a:t>
            </a:r>
          </a:p>
        </p:txBody>
      </p:sp>
      <p:sp>
        <p:nvSpPr>
          <p:cNvPr id="4120" name="Szövegdoboz 4096"/>
          <p:cNvSpPr txBox="1">
            <a:spLocks noChangeArrowheads="1"/>
          </p:cNvSpPr>
          <p:nvPr/>
        </p:nvSpPr>
        <p:spPr bwMode="auto">
          <a:xfrm>
            <a:off x="955675" y="4410075"/>
            <a:ext cx="1982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u-HU" sz="2800" b="1">
                <a:latin typeface="Times New Roman" pitchFamily="18" charset="0"/>
              </a:rPr>
              <a:t>ügykezelés</a:t>
            </a:r>
          </a:p>
        </p:txBody>
      </p:sp>
      <p:cxnSp>
        <p:nvCxnSpPr>
          <p:cNvPr id="4121" name="Egyenes összekötő nyíllal 38"/>
          <p:cNvCxnSpPr>
            <a:cxnSpLocks noChangeShapeType="1"/>
          </p:cNvCxnSpPr>
          <p:nvPr/>
        </p:nvCxnSpPr>
        <p:spPr bwMode="auto">
          <a:xfrm flipH="1">
            <a:off x="1076325" y="4943475"/>
            <a:ext cx="912813" cy="3063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2" name="Egyenes összekötő nyíllal 39"/>
          <p:cNvCxnSpPr>
            <a:cxnSpLocks noChangeShapeType="1"/>
          </p:cNvCxnSpPr>
          <p:nvPr/>
        </p:nvCxnSpPr>
        <p:spPr bwMode="auto">
          <a:xfrm>
            <a:off x="2151063" y="4943475"/>
            <a:ext cx="930275" cy="3063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23" name="Szövegdoboz 42"/>
          <p:cNvSpPr txBox="1">
            <a:spLocks noChangeArrowheads="1"/>
          </p:cNvSpPr>
          <p:nvPr/>
        </p:nvSpPr>
        <p:spPr bwMode="auto">
          <a:xfrm>
            <a:off x="-128588" y="5249863"/>
            <a:ext cx="2076451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sz="1800" b="1">
                <a:latin typeface="Times New Roman" pitchFamily="18" charset="0"/>
              </a:rPr>
              <a:t>papír</a:t>
            </a:r>
          </a:p>
        </p:txBody>
      </p:sp>
      <p:sp>
        <p:nvSpPr>
          <p:cNvPr id="4124" name="Szövegdoboz 43"/>
          <p:cNvSpPr txBox="1">
            <a:spLocks noChangeArrowheads="1"/>
          </p:cNvSpPr>
          <p:nvPr/>
        </p:nvSpPr>
        <p:spPr bwMode="auto">
          <a:xfrm>
            <a:off x="2490788" y="5326063"/>
            <a:ext cx="1704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u-HU" sz="1800" b="1">
                <a:latin typeface="Times New Roman" pitchFamily="18" charset="0"/>
              </a:rPr>
              <a:t>elektronikus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>
            <a:spLocks noGrp="1"/>
          </p:cNvSpPr>
          <p:nvPr>
            <p:ph type="dt" sz="quarter" idx="10"/>
          </p:nvPr>
        </p:nvSpPr>
        <p:spPr>
          <a:xfrm>
            <a:off x="6659563" y="6381750"/>
            <a:ext cx="2286000" cy="304800"/>
          </a:xfrm>
        </p:spPr>
        <p:txBody>
          <a:bodyPr/>
          <a:lstStyle/>
          <a:p>
            <a:pPr>
              <a:defRPr/>
            </a:pPr>
            <a:fld id="{A582F414-262C-4436-9203-BCB81BD10A01}" type="datetime8">
              <a:rPr lang="hu-HU" smtClean="0"/>
              <a:pPr>
                <a:defRPr/>
              </a:pPr>
              <a:t>2017.02.13. 13:51</a:t>
            </a:fld>
            <a:endParaRPr lang="hu-HU" dirty="0" smtClean="0"/>
          </a:p>
          <a:p>
            <a:pPr>
              <a:defRPr/>
            </a:pPr>
            <a:endParaRPr lang="hu-HU" altLang="en-US" dirty="0" smtClean="0"/>
          </a:p>
        </p:txBody>
      </p:sp>
      <p:sp>
        <p:nvSpPr>
          <p:cNvPr id="409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AE693A-A6D1-41CE-B141-7DBF2450414F}" type="slidenum">
              <a:rPr lang="hu-HU" altLang="en-US" smtClean="0"/>
              <a:pPr>
                <a:defRPr/>
              </a:pPr>
              <a:t>20</a:t>
            </a:fld>
            <a:endParaRPr lang="hu-HU" altLang="en-US" smtClean="0"/>
          </a:p>
        </p:txBody>
      </p:sp>
      <p:pic>
        <p:nvPicPr>
          <p:cNvPr id="22532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812088" y="188913"/>
            <a:ext cx="11509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0" descr="military_soldier_leave_lg_cl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608513"/>
            <a:ext cx="1417637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Rectangle 11"/>
          <p:cNvSpPr>
            <a:spLocks noChangeArrowheads="1"/>
          </p:cNvSpPr>
          <p:nvPr/>
        </p:nvSpPr>
        <p:spPr bwMode="auto">
          <a:xfrm>
            <a:off x="468313" y="2078038"/>
            <a:ext cx="8675687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hu-HU"/>
              <a:t>A </a:t>
            </a:r>
            <a:r>
              <a:rPr lang="hu-HU" b="1"/>
              <a:t>minősített adat védelméről szóló </a:t>
            </a:r>
          </a:p>
          <a:p>
            <a:pPr algn="ctr" eaLnBrk="0" hangingPunct="0"/>
            <a:r>
              <a:rPr lang="hu-HU" b="1"/>
              <a:t>2009. évi CLV. törvény (Mavtv.),</a:t>
            </a:r>
          </a:p>
          <a:p>
            <a:pPr algn="ctr" eaLnBrk="0" hangingPunct="0"/>
            <a:endParaRPr lang="hu-HU"/>
          </a:p>
          <a:p>
            <a:pPr algn="ctr" eaLnBrk="0" hangingPunct="0"/>
            <a:r>
              <a:rPr lang="hu-HU"/>
              <a:t>illetve a végrehajtásáról rendelkező három kormányrendelet ezeket a törvényi előírásokat hivatott megállapítani. </a:t>
            </a:r>
          </a:p>
          <a:p>
            <a:pPr algn="ctr" eaLnBrk="0" hangingPunct="0"/>
            <a:endParaRPr lang="hu-HU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53975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85000"/>
              </a:lnSpc>
            </a:pPr>
            <a:r>
              <a:rPr lang="hu-HU" sz="3200" b="1">
                <a:solidFill>
                  <a:schemeClr val="tx2"/>
                </a:solidFill>
              </a:rPr>
              <a:t>Jogszabályi háttér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1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>
            <a:spLocks noGrp="1"/>
          </p:cNvSpPr>
          <p:nvPr>
            <p:ph type="dt" sz="quarter" idx="10"/>
          </p:nvPr>
        </p:nvSpPr>
        <p:spPr>
          <a:xfrm>
            <a:off x="6659563" y="6381750"/>
            <a:ext cx="2286000" cy="304800"/>
          </a:xfrm>
        </p:spPr>
        <p:txBody>
          <a:bodyPr/>
          <a:lstStyle/>
          <a:p>
            <a:pPr>
              <a:defRPr/>
            </a:pPr>
            <a:fld id="{A582F414-262C-4436-9203-BCB81BD10A01}" type="datetime8">
              <a:rPr lang="hu-HU" smtClean="0"/>
              <a:pPr>
                <a:defRPr/>
              </a:pPr>
              <a:t>2017.02.13. 13:51</a:t>
            </a:fld>
            <a:endParaRPr lang="hu-HU" dirty="0" smtClean="0"/>
          </a:p>
          <a:p>
            <a:pPr>
              <a:defRPr/>
            </a:pPr>
            <a:endParaRPr lang="hu-HU" altLang="en-US" dirty="0" smtClean="0"/>
          </a:p>
        </p:txBody>
      </p:sp>
      <p:sp>
        <p:nvSpPr>
          <p:cNvPr id="409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6453AE-40F0-4374-AD37-F5D836A76F37}" type="slidenum">
              <a:rPr lang="hu-HU" altLang="en-US" smtClean="0"/>
              <a:pPr>
                <a:defRPr/>
              </a:pPr>
              <a:t>21</a:t>
            </a:fld>
            <a:endParaRPr lang="hu-HU" altLang="en-US" smtClean="0"/>
          </a:p>
        </p:txBody>
      </p:sp>
      <p:pic>
        <p:nvPicPr>
          <p:cNvPr id="23556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812088" y="188913"/>
            <a:ext cx="11509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468313" y="1233488"/>
            <a:ext cx="8675687" cy="655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hu-HU" sz="2800"/>
              <a:t>A </a:t>
            </a:r>
            <a:r>
              <a:rPr lang="hu-HU" sz="2800" b="1"/>
              <a:t>Mavtv.</a:t>
            </a:r>
            <a:r>
              <a:rPr lang="hu-HU" sz="2800"/>
              <a:t> 2. § (1)-(2)</a:t>
            </a:r>
          </a:p>
          <a:p>
            <a:pPr algn="ctr" eaLnBrk="0" hangingPunct="0"/>
            <a:endParaRPr lang="hu-HU" sz="2800" b="1"/>
          </a:p>
          <a:p>
            <a:pPr algn="ctr" eaLnBrk="0" hangingPunct="0"/>
            <a:r>
              <a:rPr lang="hu-HU" sz="2800"/>
              <a:t>1. </a:t>
            </a:r>
            <a:r>
              <a:rPr lang="hu-HU" sz="2800" b="1"/>
              <a:t>Szükségesség és arányosság elve</a:t>
            </a:r>
            <a:r>
              <a:rPr lang="hu-HU" sz="2800"/>
              <a:t>: a közérdekű adat nyilvánosságához fűződő jogot minősítéssel korlátozni csak az e törvényben meghatározott feltételek fennállása esetén, a védelemhez szükséges minősítési szinttel és a feltétlenül szükséges ideig lehet.</a:t>
            </a:r>
          </a:p>
          <a:p>
            <a:pPr algn="ctr" eaLnBrk="0" hangingPunct="0"/>
            <a:endParaRPr lang="hu-HU" sz="2800"/>
          </a:p>
          <a:p>
            <a:pPr algn="ctr" eaLnBrk="0" hangingPunct="0"/>
            <a:r>
              <a:rPr lang="hu-HU" sz="2800"/>
              <a:t>2. </a:t>
            </a:r>
            <a:r>
              <a:rPr lang="hu-HU" sz="2800" b="1"/>
              <a:t>Szükséges ismeret elve</a:t>
            </a:r>
            <a:r>
              <a:rPr lang="hu-HU" sz="2800"/>
              <a:t>: minősített adatot csak az ismerhet meg, akinek az állami vagy közfeladata ellátásához feltétlenül szükséges.</a:t>
            </a:r>
          </a:p>
          <a:p>
            <a:pPr algn="ctr" eaLnBrk="0" hangingPunct="0"/>
            <a:endParaRPr lang="hu-HU" sz="2800"/>
          </a:p>
          <a:p>
            <a:pPr algn="ctr" eaLnBrk="0" hangingPunct="0"/>
            <a:r>
              <a:rPr lang="hu-HU" sz="2800"/>
              <a:t> </a:t>
            </a:r>
          </a:p>
          <a:p>
            <a:pPr algn="ctr" eaLnBrk="0" hangingPunct="0"/>
            <a:r>
              <a:rPr lang="hu-HU" sz="2800"/>
              <a:t> </a:t>
            </a:r>
          </a:p>
        </p:txBody>
      </p:sp>
      <p:sp>
        <p:nvSpPr>
          <p:cNvPr id="23558" name="Rectangle 7"/>
          <p:cNvSpPr>
            <a:spLocks noChangeArrowheads="1"/>
          </p:cNvSpPr>
          <p:nvPr/>
        </p:nvSpPr>
        <p:spPr bwMode="auto">
          <a:xfrm>
            <a:off x="53975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85000"/>
              </a:lnSpc>
            </a:pPr>
            <a:r>
              <a:rPr lang="hu-HU" sz="3200" b="1">
                <a:solidFill>
                  <a:schemeClr val="tx2"/>
                </a:solidFill>
              </a:rPr>
              <a:t>A Mavtv.  alapelvei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>
            <a:spLocks noGrp="1"/>
          </p:cNvSpPr>
          <p:nvPr>
            <p:ph type="dt" sz="quarter" idx="10"/>
          </p:nvPr>
        </p:nvSpPr>
        <p:spPr>
          <a:xfrm>
            <a:off x="6659563" y="6381750"/>
            <a:ext cx="2286000" cy="304800"/>
          </a:xfrm>
        </p:spPr>
        <p:txBody>
          <a:bodyPr/>
          <a:lstStyle/>
          <a:p>
            <a:pPr>
              <a:defRPr/>
            </a:pPr>
            <a:fld id="{A582F414-262C-4436-9203-BCB81BD10A01}" type="datetime8">
              <a:rPr lang="hu-HU" smtClean="0"/>
              <a:pPr>
                <a:defRPr/>
              </a:pPr>
              <a:t>2017.02.13. 13:51</a:t>
            </a:fld>
            <a:endParaRPr lang="hu-HU" dirty="0" smtClean="0"/>
          </a:p>
          <a:p>
            <a:pPr>
              <a:defRPr/>
            </a:pPr>
            <a:endParaRPr lang="hu-HU" altLang="en-US" dirty="0" smtClean="0"/>
          </a:p>
        </p:txBody>
      </p:sp>
      <p:sp>
        <p:nvSpPr>
          <p:cNvPr id="409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D06F7-F654-4588-879F-28990A85E4B4}" type="slidenum">
              <a:rPr lang="hu-HU" altLang="en-US" smtClean="0"/>
              <a:pPr>
                <a:defRPr/>
              </a:pPr>
              <a:t>22</a:t>
            </a:fld>
            <a:endParaRPr lang="hu-HU" altLang="en-US" smtClean="0"/>
          </a:p>
        </p:txBody>
      </p:sp>
      <p:pic>
        <p:nvPicPr>
          <p:cNvPr id="24580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812088" y="188913"/>
            <a:ext cx="11509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Rectangle 11"/>
          <p:cNvSpPr>
            <a:spLocks noChangeArrowheads="1"/>
          </p:cNvSpPr>
          <p:nvPr/>
        </p:nvSpPr>
        <p:spPr bwMode="auto">
          <a:xfrm>
            <a:off x="444500" y="1049338"/>
            <a:ext cx="8675688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hu-HU" sz="2800"/>
              <a:t>A </a:t>
            </a:r>
            <a:r>
              <a:rPr lang="hu-HU" sz="2800" b="1"/>
              <a:t>Mavtv.</a:t>
            </a:r>
            <a:r>
              <a:rPr lang="hu-HU" sz="2800"/>
              <a:t> 2. § (3)-(5)</a:t>
            </a:r>
          </a:p>
          <a:p>
            <a:pPr algn="ctr" eaLnBrk="0" hangingPunct="0"/>
            <a:r>
              <a:rPr lang="hu-HU" sz="2800"/>
              <a:t>3. </a:t>
            </a:r>
            <a:r>
              <a:rPr lang="hu-HU" sz="2800" b="1"/>
              <a:t>Bizalmasság elve</a:t>
            </a:r>
            <a:r>
              <a:rPr lang="hu-HU" sz="2800"/>
              <a:t>: minősített adat illetéktelen személy számára nem válhat hozzáférhetővé vagy megismerhetővé.</a:t>
            </a:r>
          </a:p>
          <a:p>
            <a:pPr algn="ctr" eaLnBrk="0" hangingPunct="0"/>
            <a:endParaRPr lang="hu-HU" sz="2800" b="1"/>
          </a:p>
          <a:p>
            <a:pPr algn="ctr" eaLnBrk="0" hangingPunct="0"/>
            <a:r>
              <a:rPr lang="hu-HU" sz="2800"/>
              <a:t> 4. </a:t>
            </a:r>
            <a:r>
              <a:rPr lang="hu-HU" sz="2800" b="1"/>
              <a:t>Sérthetetlenség elve</a:t>
            </a:r>
            <a:r>
              <a:rPr lang="hu-HU" sz="2800"/>
              <a:t>: a minősített adatot kizárólag az arra jogosult személy módosíthatja vagy semmisítheti meg.</a:t>
            </a:r>
          </a:p>
          <a:p>
            <a:pPr algn="ctr" eaLnBrk="0" hangingPunct="0"/>
            <a:endParaRPr lang="hu-HU" sz="2800"/>
          </a:p>
          <a:p>
            <a:pPr algn="ctr" eaLnBrk="0" hangingPunct="0"/>
            <a:r>
              <a:rPr lang="hu-HU" sz="2800"/>
              <a:t>5. </a:t>
            </a:r>
            <a:r>
              <a:rPr lang="hu-HU" sz="2800" b="1"/>
              <a:t>Rendelkezésre állás elve</a:t>
            </a:r>
            <a:r>
              <a:rPr lang="hu-HU" sz="2800"/>
              <a:t>: annak biztosítása, hogy a minősített adat az arra jogosult személy számára szükség szerint elérhető és felhasználható legyen.</a:t>
            </a:r>
          </a:p>
          <a:p>
            <a:pPr algn="ctr" eaLnBrk="0" hangingPunct="0"/>
            <a:endParaRPr lang="hu-HU" sz="2800"/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53975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85000"/>
              </a:lnSpc>
            </a:pPr>
            <a:r>
              <a:rPr lang="hu-HU" sz="3200" b="1">
                <a:solidFill>
                  <a:schemeClr val="tx2"/>
                </a:solidFill>
              </a:rPr>
              <a:t>A Mavtv.  alapelvei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748712" cy="5759450"/>
          </a:xfrm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/>
          <a:lstStyle/>
          <a:p>
            <a:pPr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hu-HU" b="1" u="sng" dirty="0" smtClean="0">
                <a:latin typeface="+mj-lt"/>
              </a:rPr>
              <a:t>Személyi biztonság (R1.)</a:t>
            </a:r>
          </a:p>
          <a:p>
            <a:pPr marL="0" indent="0">
              <a:buClr>
                <a:schemeClr val="bg1"/>
              </a:buClr>
              <a:buFontTx/>
              <a:buNone/>
              <a:defRPr/>
            </a:pPr>
            <a:r>
              <a:rPr lang="hu-HU" dirty="0" smtClean="0">
                <a:latin typeface="+mj-lt"/>
              </a:rPr>
              <a:t> </a:t>
            </a:r>
            <a:r>
              <a:rPr lang="hu-HU" sz="2400" dirty="0" smtClean="0">
                <a:latin typeface="+mj-lt"/>
              </a:rPr>
              <a:t>KI? </a:t>
            </a:r>
            <a:r>
              <a:rPr lang="hu-HU" sz="2400" dirty="0">
                <a:latin typeface="+mj-lt"/>
              </a:rPr>
              <a:t>v</a:t>
            </a:r>
            <a:r>
              <a:rPr lang="hu-HU" sz="2400" dirty="0" smtClean="0">
                <a:latin typeface="+mj-lt"/>
              </a:rPr>
              <a:t>agy KIK? férhetnek hozzá a minősített adatokhoz;</a:t>
            </a:r>
          </a:p>
          <a:p>
            <a:pPr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hu-HU" b="1" u="sng" dirty="0" smtClean="0">
                <a:latin typeface="+mj-lt"/>
              </a:rPr>
              <a:t>Fizikai biztonság (R1.) </a:t>
            </a:r>
          </a:p>
          <a:p>
            <a:pPr marL="0" indent="0">
              <a:buClr>
                <a:schemeClr val="bg1"/>
              </a:buClr>
              <a:buFontTx/>
              <a:buNone/>
              <a:defRPr/>
            </a:pPr>
            <a:r>
              <a:rPr lang="hu-HU" sz="2400" dirty="0" smtClean="0"/>
              <a:t>HOL? kezeljük és tároljuk a </a:t>
            </a:r>
            <a:r>
              <a:rPr lang="hu-HU" sz="2400" dirty="0"/>
              <a:t>minősített </a:t>
            </a:r>
            <a:r>
              <a:rPr lang="hu-HU" sz="2400" dirty="0" smtClean="0"/>
              <a:t>adatokat;</a:t>
            </a:r>
            <a:endParaRPr lang="hu-HU" sz="2400" b="1" u="sng" dirty="0" smtClean="0">
              <a:latin typeface="+mj-lt"/>
            </a:endParaRPr>
          </a:p>
          <a:p>
            <a:pPr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hu-HU" b="1" u="sng" dirty="0" smtClean="0">
                <a:latin typeface="+mj-lt"/>
              </a:rPr>
              <a:t>Adminisztratív biztonság (R1.)</a:t>
            </a:r>
            <a:r>
              <a:rPr lang="hu-HU" dirty="0" smtClean="0">
                <a:latin typeface="+mj-lt"/>
              </a:rPr>
              <a:t> </a:t>
            </a:r>
          </a:p>
          <a:p>
            <a:pPr marL="0" indent="0">
              <a:buClr>
                <a:schemeClr val="bg1"/>
              </a:buClr>
              <a:buFontTx/>
              <a:buNone/>
              <a:defRPr/>
            </a:pPr>
            <a:r>
              <a:rPr lang="hu-HU" sz="2400" dirty="0" smtClean="0"/>
              <a:t>MILYEN MÓDON? tartjuk nyílván illetve kezeljük </a:t>
            </a:r>
            <a:r>
              <a:rPr lang="hu-HU" sz="2400" dirty="0"/>
              <a:t>a minősített </a:t>
            </a:r>
            <a:r>
              <a:rPr lang="hu-HU" sz="2400" dirty="0" smtClean="0"/>
              <a:t>adatokat;</a:t>
            </a:r>
            <a:endParaRPr lang="hu-HU" sz="2400" dirty="0">
              <a:latin typeface="+mj-lt"/>
            </a:endParaRPr>
          </a:p>
          <a:p>
            <a:pPr>
              <a:buClr>
                <a:schemeClr val="bg1"/>
              </a:buClr>
              <a:buFont typeface="Wingdings" pitchFamily="2" charset="2"/>
              <a:buChar char="Ø"/>
              <a:defRPr/>
            </a:pPr>
            <a:r>
              <a:rPr lang="hu-HU" b="1" u="sng" dirty="0">
                <a:latin typeface="+mj-lt"/>
              </a:rPr>
              <a:t>Elektronikus </a:t>
            </a:r>
            <a:r>
              <a:rPr lang="hu-HU" b="1" u="sng" dirty="0" smtClean="0">
                <a:latin typeface="+mj-lt"/>
              </a:rPr>
              <a:t>biztonság (R3.) </a:t>
            </a:r>
            <a:endParaRPr lang="hu-HU" b="1" u="sng" dirty="0">
              <a:latin typeface="+mj-lt"/>
            </a:endParaRPr>
          </a:p>
          <a:p>
            <a:pPr marL="0" indent="0">
              <a:buClr>
                <a:schemeClr val="bg1"/>
              </a:buClr>
              <a:buFontTx/>
              <a:buNone/>
              <a:defRPr/>
            </a:pPr>
            <a:r>
              <a:rPr lang="hu-HU" sz="2400" dirty="0" smtClean="0"/>
              <a:t>MILYEN ESZKÖZÖN? </a:t>
            </a:r>
            <a:r>
              <a:rPr lang="hu-HU" sz="2400" dirty="0"/>
              <a:t>kezeljük és tároljuk a minősített adatokat;</a:t>
            </a:r>
            <a:r>
              <a:rPr lang="hu-HU" sz="2400" dirty="0" smtClean="0">
                <a:latin typeface="+mj-lt"/>
              </a:rPr>
              <a:t/>
            </a:r>
            <a:br>
              <a:rPr lang="hu-HU" sz="2400" dirty="0" smtClean="0">
                <a:latin typeface="+mj-lt"/>
              </a:rPr>
            </a:br>
            <a:endParaRPr lang="hu-HU" sz="2400" dirty="0" smtClean="0">
              <a:latin typeface="+mj-lt"/>
            </a:endParaRP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title"/>
          </p:nvPr>
        </p:nvSpPr>
        <p:spPr>
          <a:xfrm>
            <a:off x="323850" y="44450"/>
            <a:ext cx="8229600" cy="863600"/>
          </a:xfrm>
        </p:spPr>
        <p:txBody>
          <a:bodyPr/>
          <a:lstStyle/>
          <a:p>
            <a:pPr algn="ctr"/>
            <a:r>
              <a:rPr lang="hu-HU" sz="3600" smtClean="0"/>
              <a:t>Minősített adatvédelem szakterületei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>
            <a:spLocks noGrp="1"/>
          </p:cNvSpPr>
          <p:nvPr>
            <p:ph type="dt" sz="quarter" idx="10"/>
          </p:nvPr>
        </p:nvSpPr>
        <p:spPr>
          <a:xfrm>
            <a:off x="6659563" y="6381750"/>
            <a:ext cx="2286000" cy="304800"/>
          </a:xfrm>
        </p:spPr>
        <p:txBody>
          <a:bodyPr/>
          <a:lstStyle/>
          <a:p>
            <a:pPr>
              <a:defRPr/>
            </a:pPr>
            <a:fld id="{A582F414-262C-4436-9203-BCB81BD10A01}" type="datetime8">
              <a:rPr lang="hu-HU" smtClean="0"/>
              <a:pPr>
                <a:defRPr/>
              </a:pPr>
              <a:t>2017.02.13. 13:51</a:t>
            </a:fld>
            <a:endParaRPr lang="hu-HU" dirty="0" smtClean="0"/>
          </a:p>
          <a:p>
            <a:pPr>
              <a:defRPr/>
            </a:pPr>
            <a:endParaRPr lang="hu-HU" altLang="en-US" dirty="0" smtClean="0"/>
          </a:p>
        </p:txBody>
      </p:sp>
      <p:sp>
        <p:nvSpPr>
          <p:cNvPr id="409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DACF01-ABEA-4383-884B-5B36AE865591}" type="slidenum">
              <a:rPr lang="hu-HU" altLang="en-US" smtClean="0"/>
              <a:pPr>
                <a:defRPr/>
              </a:pPr>
              <a:t>24</a:t>
            </a:fld>
            <a:endParaRPr lang="hu-HU" altLang="en-US" smtClean="0"/>
          </a:p>
        </p:txBody>
      </p:sp>
      <p:pic>
        <p:nvPicPr>
          <p:cNvPr id="26628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44450"/>
            <a:ext cx="1150938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0" descr="military_soldier_leave_lg_cl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608513"/>
            <a:ext cx="1417637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Rectangle 11"/>
          <p:cNvSpPr>
            <a:spLocks noChangeArrowheads="1"/>
          </p:cNvSpPr>
          <p:nvPr/>
        </p:nvSpPr>
        <p:spPr bwMode="auto">
          <a:xfrm>
            <a:off x="355600" y="2876550"/>
            <a:ext cx="8788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buFontTx/>
              <a:buChar char="-"/>
              <a:tabLst>
                <a:tab pos="457200" algn="r"/>
              </a:tabLst>
            </a:pPr>
            <a:r>
              <a:rPr lang="en-GB"/>
              <a:t>a Nemzeti Biztonsági Felügyelet </a:t>
            </a:r>
            <a:r>
              <a:rPr lang="hu-HU"/>
              <a:t>(NBF) </a:t>
            </a:r>
            <a:r>
              <a:rPr lang="en-GB"/>
              <a:t>működésének, valamint a minősített adat kezelésének rendjéről szóló</a:t>
            </a:r>
            <a:endParaRPr lang="hu-HU"/>
          </a:p>
          <a:p>
            <a:pPr algn="ctr">
              <a:tabLst>
                <a:tab pos="457200" algn="r"/>
              </a:tabLst>
            </a:pPr>
            <a:r>
              <a:rPr lang="en-GB"/>
              <a:t>90/2010. (III.26.) Korm. Rendelet</a:t>
            </a:r>
            <a:r>
              <a:rPr lang="hu-HU"/>
              <a:t> (R1.)</a:t>
            </a:r>
            <a:r>
              <a:rPr lang="en-GB"/>
              <a:t>;</a:t>
            </a:r>
            <a:endParaRPr lang="hu-HU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539750" y="1341438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85000"/>
              </a:lnSpc>
            </a:pPr>
            <a:r>
              <a:rPr lang="hu-HU">
                <a:solidFill>
                  <a:schemeClr val="tx2"/>
                </a:solidFill>
              </a:rPr>
              <a:t>Személyi-, Fizikai-, és Adminisztratív biztonság Kormányrendelete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1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2017.02.13. 13:51</a:t>
            </a:fld>
            <a:endParaRPr lang="hu-HU" sz="1400" dirty="0">
              <a:latin typeface="Arial" charset="0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latin typeface="Arial" charset="0"/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6274208E-F364-471F-B473-00F745BF89CB}" type="slidenum">
              <a:rPr lang="hu-HU" altLang="en-US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25</a:t>
            </a:fld>
            <a:endParaRPr lang="hu-HU" altLang="en-US" sz="1400" dirty="0">
              <a:latin typeface="Arial" charset="0"/>
              <a:cs typeface="+mn-cs"/>
            </a:endParaRPr>
          </a:p>
        </p:txBody>
      </p:sp>
      <p:pic>
        <p:nvPicPr>
          <p:cNvPr id="27652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95288" y="2492375"/>
            <a:ext cx="8748712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/>
              <a:t>- </a:t>
            </a:r>
            <a:r>
              <a:rPr lang="en-GB"/>
              <a:t>a minősített adat elektronikus biztonságának, valamint a rejtjeltevékenység engedélyezésének és hatósági felügyeletének részletes szabályairól szóló</a:t>
            </a:r>
            <a:endParaRPr lang="hu-HU"/>
          </a:p>
          <a:p>
            <a:r>
              <a:rPr lang="en-GB"/>
              <a:t>161/2010. (V.6.) Korm. Rendelet</a:t>
            </a:r>
            <a:r>
              <a:rPr lang="hu-HU"/>
              <a:t> (R3.)</a:t>
            </a:r>
            <a:r>
              <a:rPr lang="en-GB"/>
              <a:t>. </a:t>
            </a:r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539750" y="1341438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85000"/>
              </a:lnSpc>
            </a:pPr>
            <a:r>
              <a:rPr lang="hu-HU">
                <a:solidFill>
                  <a:schemeClr val="tx2"/>
                </a:solidFill>
              </a:rPr>
              <a:t>Elektronikus biztonság Kormányrendelete</a:t>
            </a:r>
          </a:p>
        </p:txBody>
      </p:sp>
      <p:pic>
        <p:nvPicPr>
          <p:cNvPr id="8" name="Picture 10" descr="military_soldier_leave_lg_cl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4125913"/>
            <a:ext cx="141763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2017.02.13. 13:51</a:t>
            </a:fld>
            <a:endParaRPr lang="hu-HU" sz="1400" dirty="0">
              <a:latin typeface="Arial" charset="0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latin typeface="Arial" charset="0"/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E5F1DA45-7FD3-4AAE-AE56-215A900D1CDD}" type="slidenum">
              <a:rPr lang="hu-HU" altLang="en-US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26</a:t>
            </a:fld>
            <a:endParaRPr lang="hu-HU" altLang="en-US" sz="1400" dirty="0">
              <a:latin typeface="Arial" charset="0"/>
              <a:cs typeface="+mn-cs"/>
            </a:endParaRPr>
          </a:p>
        </p:txBody>
      </p:sp>
      <p:pic>
        <p:nvPicPr>
          <p:cNvPr id="28676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Rectangle 8"/>
          <p:cNvSpPr>
            <a:spLocks noChangeArrowheads="1"/>
          </p:cNvSpPr>
          <p:nvPr/>
        </p:nvSpPr>
        <p:spPr bwMode="auto">
          <a:xfrm>
            <a:off x="468313" y="3970338"/>
            <a:ext cx="82804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 sz="2400"/>
              <a:t>- </a:t>
            </a:r>
            <a:r>
              <a:rPr lang="en-GB" sz="2400"/>
              <a:t>az iparbiztonsági ellenőrzés és a telephely biztonsági tanúsítvány kiadásának részletes szabályairól szóló</a:t>
            </a:r>
            <a:endParaRPr lang="hu-HU" sz="2400"/>
          </a:p>
          <a:p>
            <a:r>
              <a:rPr lang="en-GB" sz="2400"/>
              <a:t>92/2010. (III.31.) Korm. Rendelet</a:t>
            </a:r>
            <a:r>
              <a:rPr lang="hu-HU" sz="2400"/>
              <a:t> (R2).</a:t>
            </a:r>
            <a:r>
              <a:rPr lang="en-GB" sz="2400"/>
              <a:t>;</a:t>
            </a:r>
            <a:endParaRPr lang="hu-HU" sz="2400"/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539750" y="2133600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85000"/>
              </a:lnSpc>
            </a:pPr>
            <a:r>
              <a:rPr lang="hu-HU">
                <a:solidFill>
                  <a:schemeClr val="tx2"/>
                </a:solidFill>
              </a:rPr>
              <a:t>Ezt a Kormányrendeletet a Büntetés-végrehajtás szervezetében nem használjuk, mivel állami, rendészeti szerv vagyunk.</a:t>
            </a:r>
          </a:p>
          <a:p>
            <a:pPr algn="ctr" eaLnBrk="0" hangingPunct="0">
              <a:lnSpc>
                <a:spcPct val="85000"/>
              </a:lnSpc>
            </a:pPr>
            <a:r>
              <a:rPr lang="hu-HU">
                <a:solidFill>
                  <a:schemeClr val="tx2"/>
                </a:solidFill>
              </a:rPr>
              <a:t>Ez a Kormányrendelet a gazdálkodó szervezetekre vonatkozik.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2017.02.13. 13:51</a:t>
            </a:fld>
            <a:endParaRPr lang="hu-HU" sz="1400" dirty="0">
              <a:latin typeface="Arial" charset="0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latin typeface="Arial" charset="0"/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B11BA68D-A745-4109-9CA4-777F486CBDFA}" type="slidenum">
              <a:rPr lang="hu-HU" altLang="en-US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27</a:t>
            </a:fld>
            <a:endParaRPr lang="hu-HU" altLang="en-US" sz="1400" dirty="0">
              <a:latin typeface="Arial" charset="0"/>
              <a:cs typeface="+mn-cs"/>
            </a:endParaRPr>
          </a:p>
        </p:txBody>
      </p:sp>
      <p:pic>
        <p:nvPicPr>
          <p:cNvPr id="29700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hu-HU" sz="3400" u="sng">
                <a:latin typeface="Impact" pitchFamily="34" charset="0"/>
              </a:rPr>
              <a:t>Biztonsági intézkedések</a:t>
            </a:r>
          </a:p>
        </p:txBody>
      </p:sp>
      <p:sp>
        <p:nvSpPr>
          <p:cNvPr id="29702" name="Rectangle 3"/>
          <p:cNvSpPr>
            <a:spLocks noChangeArrowheads="1"/>
          </p:cNvSpPr>
          <p:nvPr/>
        </p:nvSpPr>
        <p:spPr bwMode="auto">
          <a:xfrm>
            <a:off x="611188" y="1125538"/>
            <a:ext cx="8532812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6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hu-HU" b="1">
                <a:latin typeface="Albertus" pitchFamily="18" charset="0"/>
              </a:rPr>
              <a:t>Személyi biztonság</a:t>
            </a:r>
            <a:r>
              <a:rPr lang="hu-HU" b="1"/>
              <a:t>: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b="1">
                <a:latin typeface="Albertus" pitchFamily="18" charset="0"/>
              </a:rPr>
              <a:t>	</a:t>
            </a:r>
            <a:r>
              <a:rPr lang="hu-HU" sz="2400" b="1" u="sng">
                <a:latin typeface="Albertus" pitchFamily="18" charset="0"/>
              </a:rPr>
              <a:t>parancsnok és biztonsági vezető esetén: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Kockázatmentes nemzetbiztonsági szakvélemény,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Nemzeti személyi biztonsági tanúsítvány,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és titoktartási nyilatkozat (felhasználói engedéllyel nem rendelkezők részére).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          </a:t>
            </a:r>
            <a:r>
              <a:rPr lang="hu-HU" sz="2400" b="1" u="sng">
                <a:latin typeface="Albertus" pitchFamily="18" charset="0"/>
              </a:rPr>
              <a:t>többi felhasználó esetén: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Kockázatmentes nemzetbiztonsági szakvélemény,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Nemzeti személyi biztonsági tanúsítvány,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Felhasználói engedély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és titoktartási nyilatkozat.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endParaRPr lang="hu-HU" sz="2000" b="1">
              <a:latin typeface="Albertu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2017.02.13. 13:51</a:t>
            </a:fld>
            <a:endParaRPr lang="hu-HU" sz="1400" dirty="0">
              <a:latin typeface="Arial" charset="0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latin typeface="Arial" charset="0"/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5E061CE5-5C7C-4FFD-8D09-A726B3E0D9C8}" type="slidenum">
              <a:rPr lang="hu-HU" altLang="en-US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28</a:t>
            </a:fld>
            <a:endParaRPr lang="hu-HU" altLang="en-US" sz="1400" dirty="0">
              <a:latin typeface="Arial" charset="0"/>
              <a:cs typeface="+mn-cs"/>
            </a:endParaRPr>
          </a:p>
        </p:txBody>
      </p:sp>
      <p:pic>
        <p:nvPicPr>
          <p:cNvPr id="30724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611188" y="981075"/>
            <a:ext cx="8532812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6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hu-HU" b="1">
                <a:latin typeface="Albertus" pitchFamily="18" charset="0"/>
              </a:rPr>
              <a:t>Személyi biztonság</a:t>
            </a:r>
            <a:r>
              <a:rPr lang="hu-HU" b="1"/>
              <a:t>: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b="1">
                <a:latin typeface="Albertus" pitchFamily="18" charset="0"/>
              </a:rPr>
              <a:t>	</a:t>
            </a:r>
            <a:r>
              <a:rPr lang="hu-HU" sz="2400" b="1" u="sng">
                <a:latin typeface="Albertus" pitchFamily="18" charset="0"/>
              </a:rPr>
              <a:t>Csak „Korlátozott terjesztésű!” minősítési szintű adat felhasználása esetén: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Felhasználói engedély,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és titoktartási nyilatkozat megléte szükséges.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400" b="1" u="sng">
                <a:latin typeface="Albertus" pitchFamily="18" charset="0"/>
              </a:rPr>
              <a:t>„Bizalmas!”, „Titkos!”, valamint „Szigorúan titkos!” minősítési szintű adat felhasználása esetén: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Kockázatmentes nemzetbiztonsági szakvélemény,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Nemzeti személyi biztonsági tanúsítvány,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Felhasználói engedély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és titoktartási nyilatkozat.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endParaRPr lang="hu-HU" sz="2000" b="1">
              <a:latin typeface="Albertus" pitchFamily="18" charset="0"/>
            </a:endParaRPr>
          </a:p>
        </p:txBody>
      </p:sp>
      <p:sp>
        <p:nvSpPr>
          <p:cNvPr id="30726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hu-HU" sz="3400" u="sng">
                <a:latin typeface="Impact" pitchFamily="34" charset="0"/>
              </a:rPr>
              <a:t>Biztonsági intézkedések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2017.02.13. 13:51</a:t>
            </a:fld>
            <a:endParaRPr lang="hu-HU" sz="1400" dirty="0">
              <a:latin typeface="Arial" charset="0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latin typeface="Arial" charset="0"/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B3855079-27CD-4B06-9B6B-32CA29A7434F}" type="slidenum">
              <a:rPr lang="hu-HU" altLang="en-US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29</a:t>
            </a:fld>
            <a:endParaRPr lang="hu-HU" altLang="en-US" sz="1400" dirty="0">
              <a:latin typeface="Arial" charset="0"/>
              <a:cs typeface="+mn-cs"/>
            </a:endParaRPr>
          </a:p>
        </p:txBody>
      </p:sp>
      <p:pic>
        <p:nvPicPr>
          <p:cNvPr id="31748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hu-HU" sz="3400" u="sng">
                <a:latin typeface="Impact" pitchFamily="34" charset="0"/>
              </a:rPr>
              <a:t>Biztonsági intézkedések</a:t>
            </a:r>
          </a:p>
        </p:txBody>
      </p:sp>
      <p:sp>
        <p:nvSpPr>
          <p:cNvPr id="31750" name="Rectangle 9"/>
          <p:cNvSpPr>
            <a:spLocks noChangeArrowheads="1"/>
          </p:cNvSpPr>
          <p:nvPr/>
        </p:nvSpPr>
        <p:spPr bwMode="auto">
          <a:xfrm>
            <a:off x="395288" y="1322388"/>
            <a:ext cx="8748712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b="1">
                <a:latin typeface="Albertus" pitchFamily="18" charset="0"/>
              </a:rPr>
              <a:t>Fizikai biztonság: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Körkörös védelem, ennek eszközei: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  <a:buFontTx/>
              <a:buChar char="-"/>
            </a:pPr>
            <a:r>
              <a:rPr lang="hu-HU" sz="2000" b="1">
                <a:latin typeface="Albertus" pitchFamily="18" charset="0"/>
              </a:rPr>
              <a:t>A mechanikai védelem (fizikai gátat képeznek), valamint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  <a:buFontTx/>
              <a:buChar char="-"/>
            </a:pPr>
            <a:r>
              <a:rPr lang="hu-HU" sz="2000" b="1">
                <a:latin typeface="Albertus" pitchFamily="18" charset="0"/>
              </a:rPr>
              <a:t>az elektronikai védelem (észlelés és riasztás).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A bv. szervezetében jellemzően II. osztályú biztonsági területek kerültek kialakításra.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A minősített adatokat tárolása zártan történik.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Hatósági akkreditáció, engedély alapján.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Nemzeti Személyi Biztonsági Tanúsítvánnyal nem rendelkező személy CSAK kísérettel léphet be!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2017.02.13. 13:51</a:t>
            </a:fld>
            <a:endParaRPr lang="hu-HU" sz="1400" dirty="0">
              <a:latin typeface="Arial" charset="0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latin typeface="Arial" charset="0"/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078A4AD4-A9F6-4CEE-88BD-CB98F4BF06D8}" type="slidenum">
              <a:rPr lang="hu-HU" altLang="en-US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3</a:t>
            </a:fld>
            <a:endParaRPr lang="hu-HU" altLang="en-US" sz="1400" dirty="0">
              <a:latin typeface="Arial" charset="0"/>
              <a:cs typeface="+mn-cs"/>
            </a:endParaRPr>
          </a:p>
        </p:txBody>
      </p:sp>
      <p:pic>
        <p:nvPicPr>
          <p:cNvPr id="5124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10" name="Rectangle 3"/>
          <p:cNvSpPr>
            <a:spLocks noChangeArrowheads="1"/>
          </p:cNvSpPr>
          <p:nvPr/>
        </p:nvSpPr>
        <p:spPr bwMode="auto">
          <a:xfrm>
            <a:off x="323850" y="1052513"/>
            <a:ext cx="8820150" cy="56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  <a:defRPr/>
            </a:pPr>
            <a:endParaRPr lang="hu-HU" sz="2600" u="sng" dirty="0">
              <a:latin typeface="Albertus" pitchFamily="18" charset="0"/>
              <a:cs typeface="Arial" charset="0"/>
            </a:endParaRPr>
          </a:p>
          <a:p>
            <a:pPr marL="609600" indent="-609600" algn="ctr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  <a:defRPr/>
            </a:pPr>
            <a:r>
              <a:rPr lang="hu-HU" sz="2600" u="sng" dirty="0">
                <a:latin typeface="Albertus" pitchFamily="18" charset="0"/>
                <a:cs typeface="Arial" charset="0"/>
              </a:rPr>
              <a:t>A közérdekű adat megismerésének korlátozása</a:t>
            </a:r>
          </a:p>
          <a:p>
            <a:pPr marL="609600" indent="-609600" algn="ctr">
              <a:lnSpc>
                <a:spcPct val="85000"/>
              </a:lnSpc>
              <a:buClr>
                <a:schemeClr val="folHlink"/>
              </a:buClr>
              <a:defRPr/>
            </a:pPr>
            <a:endParaRPr lang="hu-HU" sz="3600" dirty="0">
              <a:latin typeface="Arial" charset="0"/>
              <a:cs typeface="Arial" charset="0"/>
            </a:endParaRPr>
          </a:p>
          <a:p>
            <a:pPr marL="609600" indent="-609600" algn="ctr">
              <a:lnSpc>
                <a:spcPct val="85000"/>
              </a:lnSpc>
              <a:buClr>
                <a:schemeClr val="folHlink"/>
              </a:buClr>
              <a:defRPr/>
            </a:pPr>
            <a:endParaRPr lang="hu-HU" sz="3600" dirty="0">
              <a:latin typeface="Arial" charset="0"/>
              <a:cs typeface="Arial" charset="0"/>
            </a:endParaRPr>
          </a:p>
          <a:p>
            <a:pPr marL="609600" indent="-609600" algn="ctr">
              <a:lnSpc>
                <a:spcPct val="85000"/>
              </a:lnSpc>
              <a:buClr>
                <a:schemeClr val="folHlink"/>
              </a:buClr>
              <a:defRPr/>
            </a:pPr>
            <a:endParaRPr lang="hu-HU" sz="3600" dirty="0">
              <a:latin typeface="Arial" charset="0"/>
              <a:cs typeface="Arial" charset="0"/>
            </a:endParaRPr>
          </a:p>
          <a:p>
            <a:pPr algn="ctr">
              <a:lnSpc>
                <a:spcPct val="85000"/>
              </a:lnSpc>
              <a:buClr>
                <a:schemeClr val="folHlink"/>
              </a:buClr>
              <a:defRPr/>
            </a:pPr>
            <a:r>
              <a:rPr lang="hu-HU" sz="3600" dirty="0">
                <a:latin typeface="Arial" charset="0"/>
                <a:cs typeface="Arial" charset="0"/>
              </a:rPr>
              <a:t>I. Minősített adatok (minősítéssel)</a:t>
            </a:r>
          </a:p>
          <a:p>
            <a:pPr marL="0" lvl="1" algn="ctr">
              <a:lnSpc>
                <a:spcPct val="85000"/>
              </a:lnSpc>
              <a:buClr>
                <a:schemeClr val="folHlink"/>
              </a:buClr>
              <a:defRPr/>
            </a:pPr>
            <a:r>
              <a:rPr lang="hu-HU" dirty="0">
                <a:latin typeface="Arial" charset="0"/>
                <a:cs typeface="Arial" charset="0"/>
              </a:rPr>
              <a:t>2009. évi CLV. tv. (</a:t>
            </a:r>
            <a:r>
              <a:rPr lang="hu-HU" dirty="0" err="1">
                <a:latin typeface="Arial" charset="0"/>
                <a:cs typeface="Arial" charset="0"/>
              </a:rPr>
              <a:t>Mavtv</a:t>
            </a:r>
            <a:r>
              <a:rPr lang="hu-HU" dirty="0">
                <a:latin typeface="Arial" charset="0"/>
                <a:cs typeface="Arial" charset="0"/>
              </a:rPr>
              <a:t>.) alapján</a:t>
            </a:r>
          </a:p>
          <a:p>
            <a:pPr lvl="1">
              <a:lnSpc>
                <a:spcPct val="120000"/>
              </a:lnSpc>
              <a:spcBef>
                <a:spcPct val="40000"/>
              </a:spcBef>
              <a:buClr>
                <a:schemeClr val="folHlink"/>
              </a:buClr>
              <a:defRPr/>
            </a:pPr>
            <a:r>
              <a:rPr lang="hu-HU" sz="1700" dirty="0">
                <a:latin typeface="Albertus" pitchFamily="18" charset="0"/>
                <a:cs typeface="Arial" charset="0"/>
              </a:rPr>
              <a:t>Az előadás később kivetített diáiban részletezve!</a:t>
            </a:r>
          </a:p>
          <a:p>
            <a:pPr marL="990600" lvl="1" indent="-533400">
              <a:lnSpc>
                <a:spcPct val="120000"/>
              </a:lnSpc>
              <a:spcBef>
                <a:spcPct val="40000"/>
              </a:spcBef>
              <a:buClr>
                <a:schemeClr val="folHlink"/>
              </a:buClr>
              <a:buFont typeface="Wingdings" pitchFamily="2" charset="2"/>
              <a:buChar char="Ø"/>
              <a:defRPr/>
            </a:pPr>
            <a:endParaRPr lang="hu-HU" sz="1700" dirty="0">
              <a:latin typeface="Albertus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2017.02.13. 13:51</a:t>
            </a:fld>
            <a:endParaRPr lang="hu-HU" sz="1400" dirty="0">
              <a:latin typeface="Arial" charset="0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latin typeface="Arial" charset="0"/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CC5582A2-7E52-4C44-B514-E8D920889F6F}" type="slidenum">
              <a:rPr lang="hu-HU" altLang="en-US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30</a:t>
            </a:fld>
            <a:endParaRPr lang="hu-HU" altLang="en-US" sz="1400" dirty="0">
              <a:latin typeface="Arial" charset="0"/>
              <a:cs typeface="+mn-cs"/>
            </a:endParaRPr>
          </a:p>
        </p:txBody>
      </p:sp>
      <p:pic>
        <p:nvPicPr>
          <p:cNvPr id="32772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hu-HU" sz="3400" u="sng">
                <a:latin typeface="Impact" pitchFamily="34" charset="0"/>
              </a:rPr>
              <a:t>Biztonsági intézkedések</a:t>
            </a:r>
          </a:p>
        </p:txBody>
      </p:sp>
      <p:sp>
        <p:nvSpPr>
          <p:cNvPr id="32774" name="Rectangle 9"/>
          <p:cNvSpPr>
            <a:spLocks noChangeArrowheads="1"/>
          </p:cNvSpPr>
          <p:nvPr/>
        </p:nvSpPr>
        <p:spPr bwMode="auto">
          <a:xfrm>
            <a:off x="395288" y="1322388"/>
            <a:ext cx="8748712" cy="520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b="1">
                <a:latin typeface="Albertus" pitchFamily="18" charset="0"/>
              </a:rPr>
              <a:t>Fizikai biztonság: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Adminisztratív zóna: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  <a:buFontTx/>
              <a:buChar char="-"/>
            </a:pPr>
            <a:r>
              <a:rPr lang="hu-HU" sz="2000" b="1">
                <a:latin typeface="Albertus" pitchFamily="18" charset="0"/>
              </a:rPr>
              <a:t>Minden olyan helyszín, ahová a belépés ellenőrzött.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  <a:buFontTx/>
              <a:buChar char="-"/>
            </a:pPr>
            <a:r>
              <a:rPr lang="hu-HU" sz="2000" b="1">
                <a:latin typeface="Albertus" pitchFamily="18" charset="0"/>
              </a:rPr>
              <a:t>„Korlátozott terjesztésű!” minősítési szintű minősített adat az adminisztratív zónában is felhasználható, valamint </a:t>
            </a:r>
            <a:r>
              <a:rPr lang="hu-HU" sz="2400" b="1">
                <a:latin typeface="Albertus" pitchFamily="18" charset="0"/>
              </a:rPr>
              <a:t>zárható</a:t>
            </a:r>
            <a:r>
              <a:rPr lang="hu-HU" sz="2000" b="1">
                <a:latin typeface="Albertus" pitchFamily="18" charset="0"/>
              </a:rPr>
              <a:t> </a:t>
            </a:r>
            <a:r>
              <a:rPr lang="hu-HU" sz="2400" b="1">
                <a:latin typeface="Albertus" pitchFamily="18" charset="0"/>
              </a:rPr>
              <a:t>irodabútorban</a:t>
            </a:r>
            <a:r>
              <a:rPr lang="hu-HU" sz="2000" b="1">
                <a:latin typeface="Albertus" pitchFamily="18" charset="0"/>
              </a:rPr>
              <a:t> </a:t>
            </a:r>
            <a:r>
              <a:rPr lang="hu-HU" sz="2400" b="1">
                <a:latin typeface="Albertus" pitchFamily="18" charset="0"/>
              </a:rPr>
              <a:t>vagy lemezszekrényben is tárolható</a:t>
            </a:r>
            <a:r>
              <a:rPr lang="hu-HU" sz="2000" b="1">
                <a:latin typeface="Albertus" pitchFamily="18" charset="0"/>
              </a:rPr>
              <a:t>!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400" b="1">
                <a:latin typeface="Albertus" pitchFamily="18" charset="0"/>
              </a:rPr>
              <a:t>A bv. szervezetében adminisztratív zónának csak azt a területet, szabad kijelölni, ahol fogvatartott nem tartózkodik elhelyezés szerűen! </a:t>
            </a:r>
          </a:p>
          <a:p>
            <a:pPr marL="609600" indent="-609600">
              <a:spcBef>
                <a:spcPct val="60000"/>
              </a:spcBef>
              <a:buClr>
                <a:schemeClr val="folHlink"/>
              </a:buClr>
            </a:pPr>
            <a:r>
              <a:rPr lang="hu-HU" sz="2000" b="1">
                <a:latin typeface="Albertus" pitchFamily="18" charset="0"/>
              </a:rPr>
              <a:t>Kijelölni, szabályozni a minősített adatokra vonatkozó Biztonsági Szabályzatban kell! (ez nem azonos a bv. szakmai Biztonsági Szabályzattal)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2017.02.13. 13:51</a:t>
            </a:fld>
            <a:endParaRPr lang="hu-HU" sz="1400" dirty="0">
              <a:latin typeface="Arial" charset="0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latin typeface="Arial" charset="0"/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C664A2E4-E748-47FC-B85F-61E61976DAA3}" type="slidenum">
              <a:rPr lang="hu-HU" altLang="en-US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31</a:t>
            </a:fld>
            <a:endParaRPr lang="hu-HU" altLang="en-US" sz="1400" dirty="0">
              <a:latin typeface="Arial" charset="0"/>
              <a:cs typeface="+mn-cs"/>
            </a:endParaRPr>
          </a:p>
        </p:txBody>
      </p:sp>
      <p:pic>
        <p:nvPicPr>
          <p:cNvPr id="33796" name="Picture 4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hu-HU" sz="3400" u="sng">
                <a:latin typeface="Impact" pitchFamily="34" charset="0"/>
              </a:rPr>
              <a:t>Biztonsági intézkedések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95288" y="1724025"/>
            <a:ext cx="8748712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hu-HU" b="1" dirty="0">
                <a:latin typeface="Albertus" pitchFamily="18" charset="0"/>
                <a:cs typeface="Arial" charset="0"/>
              </a:rPr>
              <a:t>Adminisztratív biztonság: </a:t>
            </a:r>
          </a:p>
          <a:p>
            <a:pPr>
              <a:defRPr/>
            </a:pPr>
            <a:r>
              <a:rPr lang="hu-HU" b="1" dirty="0">
                <a:latin typeface="Albertus" pitchFamily="18" charset="0"/>
                <a:cs typeface="Arial" charset="0"/>
              </a:rPr>
              <a:t>Alapelvek, amelyeket be kell tartani, ill. tartatni:</a:t>
            </a:r>
          </a:p>
          <a:p>
            <a:pPr marL="342900" indent="-342900">
              <a:buFontTx/>
              <a:buChar char="-"/>
              <a:defRPr/>
            </a:pPr>
            <a:r>
              <a:rPr lang="hu-HU" sz="2400" b="1" dirty="0" err="1">
                <a:latin typeface="Albertus" pitchFamily="18" charset="0"/>
                <a:cs typeface="Arial" charset="0"/>
              </a:rPr>
              <a:t>nyomonkövethetőség</a:t>
            </a:r>
            <a:r>
              <a:rPr lang="hu-HU" sz="2400" b="1" dirty="0">
                <a:latin typeface="Albertus" pitchFamily="18" charset="0"/>
                <a:cs typeface="Arial" charset="0"/>
              </a:rPr>
              <a:t>,</a:t>
            </a:r>
          </a:p>
          <a:p>
            <a:pPr marL="342900" indent="-342900">
              <a:buFontTx/>
              <a:buChar char="-"/>
              <a:defRPr/>
            </a:pPr>
            <a:r>
              <a:rPr lang="hu-HU" sz="2400" b="1" dirty="0">
                <a:latin typeface="Albertus" pitchFamily="18" charset="0"/>
                <a:cs typeface="Arial" charset="0"/>
              </a:rPr>
              <a:t>bizalmasság,</a:t>
            </a:r>
          </a:p>
          <a:p>
            <a:pPr marL="342900" indent="-342900">
              <a:buFontTx/>
              <a:buChar char="-"/>
              <a:defRPr/>
            </a:pPr>
            <a:r>
              <a:rPr lang="hu-HU" sz="2400" b="1" dirty="0">
                <a:latin typeface="Albertus" pitchFamily="18" charset="0"/>
                <a:cs typeface="Arial" charset="0"/>
              </a:rPr>
              <a:t>sérthetetlenség és</a:t>
            </a:r>
          </a:p>
          <a:p>
            <a:pPr marL="342900" indent="-342900">
              <a:buFontTx/>
              <a:buChar char="-"/>
              <a:defRPr/>
            </a:pPr>
            <a:r>
              <a:rPr lang="hu-HU" sz="2400" b="1" dirty="0">
                <a:latin typeface="Albertus" pitchFamily="18" charset="0"/>
                <a:cs typeface="Arial" charset="0"/>
              </a:rPr>
              <a:t>rendelkezésre állás</a:t>
            </a:r>
          </a:p>
          <a:p>
            <a:pPr>
              <a:defRPr/>
            </a:pPr>
            <a:r>
              <a:rPr lang="hu-HU" sz="2400" b="1" dirty="0">
                <a:latin typeface="Albertus" pitchFamily="18" charset="0"/>
                <a:cs typeface="Arial" charset="0"/>
              </a:rPr>
              <a:t>	</a:t>
            </a:r>
          </a:p>
          <a:p>
            <a:pPr>
              <a:defRPr/>
            </a:pPr>
            <a:r>
              <a:rPr lang="hu-HU" sz="2400" b="1" dirty="0">
                <a:latin typeface="Albertus" pitchFamily="18" charset="0"/>
                <a:cs typeface="Arial" charset="0"/>
              </a:rPr>
              <a:t>Ide tartozik az adathordozó készítése, nyilvántartása, másolása, sokszorosítása, átadás-átvétele, selejtezése és megsemmisítése.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582F414-262C-4436-9203-BCB81BD10A01}" type="datetime8">
              <a:rPr lang="hu-HU" smtClean="0"/>
              <a:pPr>
                <a:defRPr/>
              </a:pPr>
              <a:t>2017.02.13. 13:51</a:t>
            </a:fld>
            <a:endParaRPr lang="hu-HU" dirty="0" smtClean="0"/>
          </a:p>
          <a:p>
            <a:pPr>
              <a:defRPr/>
            </a:pPr>
            <a:endParaRPr lang="hu-HU" altLang="en-US" dirty="0" smtClean="0"/>
          </a:p>
        </p:txBody>
      </p:sp>
      <p:sp>
        <p:nvSpPr>
          <p:cNvPr id="409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E02D90-121C-4A7C-8A78-BEA7276C674A}" type="slidenum">
              <a:rPr lang="hu-HU" altLang="en-US" smtClean="0"/>
              <a:pPr>
                <a:defRPr/>
              </a:pPr>
              <a:t>32</a:t>
            </a:fld>
            <a:endParaRPr lang="hu-HU" altLang="en-US" dirty="0" smtClean="0"/>
          </a:p>
        </p:txBody>
      </p:sp>
      <p:sp>
        <p:nvSpPr>
          <p:cNvPr id="9" name="Rectangle 3"/>
          <p:cNvSpPr>
            <a:spLocks noGrp="1" noChangeArrowheads="1"/>
          </p:cNvSpPr>
          <p:nvPr/>
        </p:nvSpPr>
        <p:spPr bwMode="auto">
          <a:xfrm>
            <a:off x="395288" y="1817688"/>
            <a:ext cx="7772400" cy="466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341438" lvl="1" indent="-533400">
              <a:buFontTx/>
              <a:buNone/>
              <a:defRPr/>
            </a:pPr>
            <a:endParaRPr lang="hu-HU" sz="1000" dirty="0" smtClean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pic>
        <p:nvPicPr>
          <p:cNvPr id="34821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Rectangle 12"/>
          <p:cNvSpPr>
            <a:spLocks noChangeArrowheads="1"/>
          </p:cNvSpPr>
          <p:nvPr/>
        </p:nvSpPr>
        <p:spPr bwMode="auto">
          <a:xfrm>
            <a:off x="395288" y="188913"/>
            <a:ext cx="87487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 b="1"/>
              <a:t>Elektronikus biztonság: 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360363" y="1103313"/>
            <a:ext cx="8748712" cy="520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hu-HU" sz="2400" dirty="0">
                <a:latin typeface="Arial" charset="0"/>
                <a:cs typeface="Arial" charset="0"/>
              </a:rPr>
              <a:t>Elemei:</a:t>
            </a:r>
          </a:p>
          <a:p>
            <a:pPr lvl="1" eaLnBrk="0" hangingPunct="0">
              <a:defRPr/>
            </a:pPr>
            <a:r>
              <a:rPr lang="hu-HU" sz="2400" dirty="0">
                <a:latin typeface="Arial" charset="0"/>
                <a:cs typeface="Arial" charset="0"/>
              </a:rPr>
              <a:t>- Rendszerbiztonság – hardver- és szoftverbiztonság, hozzáférési jogosultság, biztonsági mentés és helyreállítás, vírusvédelem, biztonsági üzemmódok és a hálózat biztonság;</a:t>
            </a:r>
          </a:p>
          <a:p>
            <a:pPr marL="800100" lvl="1" indent="-342900" eaLnBrk="0" hangingPunct="0">
              <a:buFontTx/>
              <a:buChar char="-"/>
              <a:defRPr/>
            </a:pPr>
            <a:r>
              <a:rPr lang="hu-HU" sz="2400" dirty="0">
                <a:latin typeface="Arial" charset="0"/>
                <a:cs typeface="Arial" charset="0"/>
              </a:rPr>
              <a:t>Kommunikációbiztonság;</a:t>
            </a:r>
          </a:p>
          <a:p>
            <a:pPr marL="800100" lvl="1" indent="-342900" eaLnBrk="0" hangingPunct="0">
              <a:buFontTx/>
              <a:buChar char="-"/>
              <a:defRPr/>
            </a:pPr>
            <a:r>
              <a:rPr lang="hu-HU" sz="2400" dirty="0">
                <a:latin typeface="Arial" charset="0"/>
                <a:cs typeface="Arial" charset="0"/>
              </a:rPr>
              <a:t>Kompromittáló kisugárzás (TEMPEST);</a:t>
            </a:r>
          </a:p>
          <a:p>
            <a:pPr marL="800100" lvl="1" indent="-342900" eaLnBrk="0" hangingPunct="0">
              <a:buFontTx/>
              <a:buChar char="-"/>
              <a:defRPr/>
            </a:pPr>
            <a:r>
              <a:rPr lang="hu-HU" sz="2400" dirty="0">
                <a:latin typeface="Arial" charset="0"/>
                <a:cs typeface="Arial" charset="0"/>
              </a:rPr>
              <a:t>Engedélyezési eljárás.</a:t>
            </a:r>
          </a:p>
          <a:p>
            <a:pPr algn="ctr" eaLnBrk="0" hangingPunct="0">
              <a:defRPr/>
            </a:pPr>
            <a:endParaRPr lang="hu-HU" sz="2800" dirty="0">
              <a:latin typeface="Arial" charset="0"/>
              <a:cs typeface="Arial" charset="0"/>
            </a:endParaRPr>
          </a:p>
          <a:p>
            <a:pPr algn="ctr" eaLnBrk="0" hangingPunct="0">
              <a:defRPr/>
            </a:pPr>
            <a:r>
              <a:rPr lang="hu-HU" sz="2800" dirty="0">
                <a:latin typeface="Arial" charset="0"/>
                <a:cs typeface="Arial" charset="0"/>
              </a:rPr>
              <a:t>Minősített adatot elektronikusan készíteni, tárolni, továbbítani nyílt, nem védett, hálózatba kötött számítógépen SZIGORÚAN TILOS! (minősített adatsértés!)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2017.02.13. 13:51</a:t>
            </a:fld>
            <a:endParaRPr lang="hu-HU" sz="1400" dirty="0">
              <a:latin typeface="Arial" charset="0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latin typeface="Arial" charset="0"/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13D9069A-1A59-4F15-B8F3-40CD44C03CD6}" type="slidenum">
              <a:rPr lang="hu-HU" altLang="en-US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33</a:t>
            </a:fld>
            <a:endParaRPr lang="hu-HU" altLang="en-US" sz="1400" dirty="0">
              <a:latin typeface="Arial" charset="0"/>
              <a:cs typeface="+mn-cs"/>
            </a:endParaRPr>
          </a:p>
        </p:txBody>
      </p:sp>
      <p:pic>
        <p:nvPicPr>
          <p:cNvPr id="35844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Rectangle 12"/>
          <p:cNvSpPr>
            <a:spLocks noChangeArrowheads="1"/>
          </p:cNvSpPr>
          <p:nvPr/>
        </p:nvSpPr>
        <p:spPr bwMode="auto">
          <a:xfrm>
            <a:off x="1547813" y="792163"/>
            <a:ext cx="64801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 b="1"/>
              <a:t>Elektronikus biztonság: </a:t>
            </a:r>
          </a:p>
        </p:txBody>
      </p:sp>
      <p:sp>
        <p:nvSpPr>
          <p:cNvPr id="35846" name="Rectangle 13"/>
          <p:cNvSpPr>
            <a:spLocks noChangeArrowheads="1"/>
          </p:cNvSpPr>
          <p:nvPr/>
        </p:nvSpPr>
        <p:spPr bwMode="auto">
          <a:xfrm>
            <a:off x="395288" y="1960563"/>
            <a:ext cx="8748712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hu-HU" sz="2400"/>
          </a:p>
          <a:p>
            <a:pPr eaLnBrk="0" hangingPunct="0"/>
            <a:r>
              <a:rPr lang="hu-HU" sz="2400"/>
              <a:t>2018. január 01-től kezdődően</a:t>
            </a:r>
          </a:p>
          <a:p>
            <a:pPr eaLnBrk="0" hangingPunct="0"/>
            <a:r>
              <a:rPr lang="hu-HU" sz="2400"/>
              <a:t>KIZÁRÓLAG az NBF által kiadott rendszerengedély birtokában lehetséges az elektronikus minősített adatkezelés!</a:t>
            </a:r>
          </a:p>
          <a:p>
            <a:pPr eaLnBrk="0" hangingPunct="0"/>
            <a:endParaRPr lang="hu-HU" sz="2400"/>
          </a:p>
          <a:p>
            <a:pPr eaLnBrk="0" hangingPunct="0"/>
            <a:r>
              <a:rPr lang="hu-HU" sz="2400"/>
              <a:t>Ez vonatkozik a Mavtv. megjelenése előtti időszakban aktív, minősített elektronikus adatkezelő munkaállomásokra is – PC-re és laptopra egyaránt!</a:t>
            </a:r>
          </a:p>
          <a:p>
            <a:pPr eaLnBrk="0" hangingPunct="0"/>
            <a:endParaRPr lang="hu-H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2017.02.13. 13:51</a:t>
            </a:fld>
            <a:endParaRPr lang="hu-HU" sz="1400" dirty="0">
              <a:latin typeface="Arial" charset="0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latin typeface="Arial" charset="0"/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44D4DFF6-5B25-45DE-89F3-4CB2F9E44A2F}" type="slidenum">
              <a:rPr lang="hu-HU" altLang="en-US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34</a:t>
            </a:fld>
            <a:endParaRPr lang="hu-HU" altLang="en-US" sz="1400" dirty="0">
              <a:latin typeface="Arial" charset="0"/>
              <a:cs typeface="+mn-cs"/>
            </a:endParaRPr>
          </a:p>
        </p:txBody>
      </p:sp>
      <p:pic>
        <p:nvPicPr>
          <p:cNvPr id="36868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hu-HU" sz="3400" u="sng">
                <a:latin typeface="Impact" pitchFamily="34" charset="0"/>
              </a:rPr>
              <a:t>Biztonsági intézkedések</a:t>
            </a:r>
          </a:p>
        </p:txBody>
      </p:sp>
      <p:sp>
        <p:nvSpPr>
          <p:cNvPr id="36870" name="Rectangle 12"/>
          <p:cNvSpPr>
            <a:spLocks noChangeArrowheads="1"/>
          </p:cNvSpPr>
          <p:nvPr/>
        </p:nvSpPr>
        <p:spPr bwMode="auto">
          <a:xfrm>
            <a:off x="395288" y="1196975"/>
            <a:ext cx="874871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 b="1"/>
              <a:t>Elektronikus biztonság: </a:t>
            </a:r>
          </a:p>
        </p:txBody>
      </p:sp>
      <p:sp>
        <p:nvSpPr>
          <p:cNvPr id="36871" name="Rectangle 13"/>
          <p:cNvSpPr>
            <a:spLocks noChangeArrowheads="1"/>
          </p:cNvSpPr>
          <p:nvPr/>
        </p:nvSpPr>
        <p:spPr bwMode="auto">
          <a:xfrm>
            <a:off x="439738" y="1627188"/>
            <a:ext cx="8748712" cy="483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hu-HU" sz="2400"/>
              <a:t>A rendszerengedély megszerzésének feltételei:</a:t>
            </a:r>
          </a:p>
          <a:p>
            <a:pPr eaLnBrk="0" hangingPunct="0"/>
            <a:r>
              <a:rPr lang="hu-HU" sz="2400" u="sng"/>
              <a:t>Személyi:</a:t>
            </a:r>
          </a:p>
          <a:p>
            <a:pPr eaLnBrk="0" hangingPunct="0"/>
            <a:r>
              <a:rPr lang="hu-HU" sz="2000"/>
              <a:t>Kijelölés alapján rendszerbiztonsági felügyelő és rendszeradminisztrátor megléte.</a:t>
            </a:r>
          </a:p>
          <a:p>
            <a:pPr eaLnBrk="0" hangingPunct="0"/>
            <a:r>
              <a:rPr lang="hu-HU" sz="2000"/>
              <a:t>Rendszerbiztonsági felügyelő által elkészített Üzemeltetés Biztonsági Szabályzat (ÜBSZ), valamint a Rendszerbiztonsági Követelmények (RBK) elkészítése.</a:t>
            </a:r>
          </a:p>
          <a:p>
            <a:pPr eaLnBrk="0" hangingPunct="0"/>
            <a:r>
              <a:rPr lang="hu-HU" sz="2000"/>
              <a:t>Helyi biztonsági vezető által, az NBF-hez benyújtott rendszerengedély kérelme.</a:t>
            </a:r>
          </a:p>
          <a:p>
            <a:pPr eaLnBrk="0" hangingPunct="0"/>
            <a:r>
              <a:rPr lang="hu-HU" sz="2400" u="sng"/>
              <a:t>Fizikai:</a:t>
            </a:r>
            <a:r>
              <a:rPr lang="hu-HU" sz="2400"/>
              <a:t> </a:t>
            </a:r>
            <a:r>
              <a:rPr lang="hu-HU" sz="2000"/>
              <a:t>adott, már kialakított</a:t>
            </a:r>
          </a:p>
          <a:p>
            <a:pPr eaLnBrk="0" hangingPunct="0"/>
            <a:r>
              <a:rPr lang="hu-HU" sz="2400" u="sng"/>
              <a:t>Elektronikus:</a:t>
            </a:r>
            <a:r>
              <a:rPr lang="hu-HU" sz="2400"/>
              <a:t> </a:t>
            </a:r>
            <a:r>
              <a:rPr lang="hu-HU" sz="2000"/>
              <a:t>számítástechnikai eszköz beszerzése, megléte</a:t>
            </a:r>
          </a:p>
          <a:p>
            <a:pPr eaLnBrk="0" hangingPunct="0"/>
            <a:r>
              <a:rPr lang="hu-HU" sz="2400" u="sng"/>
              <a:t>Adminisztratív:</a:t>
            </a:r>
            <a:r>
              <a:rPr lang="hu-HU" sz="2400"/>
              <a:t> </a:t>
            </a:r>
            <a:r>
              <a:rPr lang="hu-HU" sz="2000"/>
              <a:t>rendszerbiztonsági okmányok rendszeresítése,</a:t>
            </a:r>
          </a:p>
          <a:p>
            <a:pPr eaLnBrk="0" hangingPunct="0"/>
            <a:r>
              <a:rPr lang="hu-HU" sz="2000"/>
              <a:t>Amennyiben nyomtatásra is szükség van, ehhez kapcsolódóan is okmányok felfektetése szükséges!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2017.02.13. 13:51</a:t>
            </a:fld>
            <a:endParaRPr lang="hu-HU" sz="1400" dirty="0">
              <a:latin typeface="Arial" charset="0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latin typeface="Arial" charset="0"/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182FF61E-892F-4880-91F7-DE61AD134E09}" type="slidenum">
              <a:rPr lang="hu-HU" altLang="en-US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35</a:t>
            </a:fld>
            <a:endParaRPr lang="hu-HU" altLang="en-US" sz="1400" dirty="0">
              <a:latin typeface="Arial" charset="0"/>
              <a:cs typeface="+mn-cs"/>
            </a:endParaRPr>
          </a:p>
        </p:txBody>
      </p:sp>
      <p:pic>
        <p:nvPicPr>
          <p:cNvPr id="37892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hu-HU" sz="3400" u="sng">
                <a:latin typeface="Impact" pitchFamily="34" charset="0"/>
              </a:rPr>
              <a:t>Biztonsági intézkedések</a:t>
            </a:r>
          </a:p>
        </p:txBody>
      </p:sp>
      <p:sp>
        <p:nvSpPr>
          <p:cNvPr id="37894" name="Rectangle 14"/>
          <p:cNvSpPr>
            <a:spLocks noChangeArrowheads="1"/>
          </p:cNvSpPr>
          <p:nvPr/>
        </p:nvSpPr>
        <p:spPr bwMode="auto">
          <a:xfrm>
            <a:off x="395288" y="3644900"/>
            <a:ext cx="8748712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hu-HU" sz="2400"/>
              <a:t>A minősített adatot elektronikus rendszeren kezelő szerv vezetője </a:t>
            </a:r>
            <a:r>
              <a:rPr lang="hu-HU" sz="2400" b="1"/>
              <a:t>rendszeradminisztrátort </a:t>
            </a:r>
            <a:r>
              <a:rPr lang="hu-HU" sz="2400"/>
              <a:t>jelöl ki. A rendszeradminisztrátor a rendszerbiztonsági felügyelő irányítása mellett a </a:t>
            </a:r>
            <a:r>
              <a:rPr lang="hu-HU" sz="2400" b="1"/>
              <a:t>rendszer üzemeltetéséért, karbantartásáért</a:t>
            </a:r>
            <a:r>
              <a:rPr lang="hu-HU" sz="2400"/>
              <a:t> felelős személy. </a:t>
            </a:r>
          </a:p>
        </p:txBody>
      </p:sp>
      <p:sp>
        <p:nvSpPr>
          <p:cNvPr id="37895" name="Rectangle 13"/>
          <p:cNvSpPr>
            <a:spLocks noChangeArrowheads="1"/>
          </p:cNvSpPr>
          <p:nvPr/>
        </p:nvSpPr>
        <p:spPr bwMode="auto">
          <a:xfrm>
            <a:off x="395288" y="1844675"/>
            <a:ext cx="874871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hu-HU" sz="2400"/>
              <a:t>A minősített adat </a:t>
            </a:r>
            <a:r>
              <a:rPr lang="hu-HU" sz="2400" b="1"/>
              <a:t>elektronikus rendszeren</a:t>
            </a:r>
            <a:r>
              <a:rPr lang="hu-HU" sz="2400"/>
              <a:t> való kezelése esetén a szerv vezetőjének </a:t>
            </a:r>
            <a:r>
              <a:rPr lang="hu-HU" sz="2400" b="1"/>
              <a:t>rendszerbiztonsági felügyelőt</a:t>
            </a:r>
            <a:r>
              <a:rPr lang="hu-HU" sz="2400"/>
              <a:t> kell kijelölnie.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2017.02.13. 13:51</a:t>
            </a:fld>
            <a:endParaRPr lang="hu-HU" sz="1400" dirty="0">
              <a:latin typeface="Arial" charset="0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latin typeface="Arial" charset="0"/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3471A237-85F1-4E50-AE03-FC69CD4E7F95}" type="slidenum">
              <a:rPr lang="hu-HU" altLang="en-US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36</a:t>
            </a:fld>
            <a:endParaRPr lang="hu-HU" altLang="en-US" sz="1400" dirty="0">
              <a:latin typeface="Arial" charset="0"/>
              <a:cs typeface="+mn-cs"/>
            </a:endParaRPr>
          </a:p>
        </p:txBody>
      </p:sp>
      <p:pic>
        <p:nvPicPr>
          <p:cNvPr id="38916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Rectangle 8"/>
          <p:cNvSpPr>
            <a:spLocks noChangeArrowheads="1"/>
          </p:cNvSpPr>
          <p:nvPr/>
        </p:nvSpPr>
        <p:spPr bwMode="auto">
          <a:xfrm>
            <a:off x="468313" y="1557338"/>
            <a:ext cx="8675687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hu-HU"/>
              <a:t>A Mavtv. kizárólag közhatalmi jogosítványokkal rendelkező személyek részére biztosít minősítői jogkört. </a:t>
            </a:r>
          </a:p>
        </p:txBody>
      </p:sp>
      <p:sp>
        <p:nvSpPr>
          <p:cNvPr id="38918" name="Rectangle 9"/>
          <p:cNvSpPr>
            <a:spLocks noChangeArrowheads="1"/>
          </p:cNvSpPr>
          <p:nvPr/>
        </p:nvSpPr>
        <p:spPr bwMode="auto">
          <a:xfrm>
            <a:off x="468313" y="3187700"/>
            <a:ext cx="8675687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hu-HU" sz="2400"/>
              <a:t>A </a:t>
            </a:r>
            <a:r>
              <a:rPr lang="hu-HU" sz="2400" b="1"/>
              <a:t>feladat- és hatáskörében</a:t>
            </a:r>
            <a:r>
              <a:rPr lang="hu-HU" sz="2400"/>
              <a:t> minősítésre jogosult személyt a központi államigazgatási szervekről, valamint a Kormány tagjai és az államtitkárok jogállásáról szóló 2010. évi XLIII. Törvény határozza meg, ennek alapján </a:t>
            </a:r>
          </a:p>
          <a:p>
            <a:r>
              <a:rPr lang="hu-HU" sz="2400"/>
              <a:t>b)	a rendvédelmi szerv</a:t>
            </a:r>
          </a:p>
          <a:p>
            <a:r>
              <a:rPr lang="hu-HU" sz="2400"/>
              <a:t>bd)	büntetés-végrehajtási szervezet;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2017.02.13. 13:51</a:t>
            </a:fld>
            <a:endParaRPr lang="hu-HU" sz="1400" dirty="0">
              <a:latin typeface="Arial" charset="0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latin typeface="Arial" charset="0"/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7AB41956-79AC-4A74-93C6-70CF6408B81E}" type="slidenum">
              <a:rPr lang="hu-HU" altLang="en-US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37</a:t>
            </a:fld>
            <a:endParaRPr lang="hu-HU" altLang="en-US" sz="1400" dirty="0">
              <a:latin typeface="Arial" charset="0"/>
              <a:cs typeface="+mn-cs"/>
            </a:endParaRPr>
          </a:p>
        </p:txBody>
      </p:sp>
      <p:pic>
        <p:nvPicPr>
          <p:cNvPr id="39940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Rectangle 6"/>
          <p:cNvSpPr>
            <a:spLocks noChangeArrowheads="1"/>
          </p:cNvSpPr>
          <p:nvPr/>
        </p:nvSpPr>
        <p:spPr bwMode="auto">
          <a:xfrm>
            <a:off x="468313" y="581025"/>
            <a:ext cx="8675687" cy="609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hu-HU" sz="2400"/>
              <a:t>A </a:t>
            </a:r>
            <a:r>
              <a:rPr lang="hu-HU" sz="2400" b="1"/>
              <a:t>feladat- és hatáskörében</a:t>
            </a:r>
            <a:r>
              <a:rPr lang="hu-HU" sz="2400"/>
              <a:t> </a:t>
            </a:r>
          </a:p>
          <a:p>
            <a:pPr algn="ctr"/>
            <a:r>
              <a:rPr lang="hu-HU" sz="2400"/>
              <a:t>minősítésre jogosultak a büntetés-végrehajtási szervezetében:</a:t>
            </a:r>
          </a:p>
          <a:p>
            <a:endParaRPr lang="hu-HU" sz="2400"/>
          </a:p>
          <a:p>
            <a:r>
              <a:rPr lang="hu-HU" sz="2400" b="1"/>
              <a:t>„Szigorúan titkos!”</a:t>
            </a:r>
            <a:r>
              <a:rPr lang="hu-HU" sz="2400"/>
              <a:t> minősítési szintig – kizárólag az </a:t>
            </a:r>
            <a:r>
              <a:rPr lang="hu-HU" sz="2400" b="1"/>
              <a:t>országos parancsnok</a:t>
            </a:r>
            <a:r>
              <a:rPr lang="hu-HU" sz="2400"/>
              <a:t>,</a:t>
            </a:r>
          </a:p>
          <a:p>
            <a:r>
              <a:rPr lang="hu-HU" sz="2400"/>
              <a:t>Az országos parancsnok átruházott jogköre alapján:</a:t>
            </a:r>
          </a:p>
          <a:p>
            <a:r>
              <a:rPr lang="hu-HU" sz="2400"/>
              <a:t>„Szigorúan titkos!” minősítési szintig – kizárólag az országos parancsnok </a:t>
            </a:r>
            <a:r>
              <a:rPr lang="hu-HU" sz="2400" b="1"/>
              <a:t>helyettesei</a:t>
            </a:r>
            <a:r>
              <a:rPr lang="hu-HU" sz="2400"/>
              <a:t>,</a:t>
            </a:r>
          </a:p>
          <a:p>
            <a:endParaRPr lang="hu-HU" sz="2400"/>
          </a:p>
          <a:p>
            <a:r>
              <a:rPr lang="hu-HU" sz="2400"/>
              <a:t>„Titkos!” ; „Bizalmas!”; „Korlátozott terjesztésű!” minősítési szintig – a BvOP hivatalvezetője, a BvOP kijelölt szolgálatvezetői, főosztályvezetői, valamint Intézet parancsnokok, Intézmény vezetők</a:t>
            </a:r>
          </a:p>
          <a:p>
            <a:endParaRPr lang="hu-HU" sz="2400"/>
          </a:p>
          <a:p>
            <a:r>
              <a:rPr lang="hu-HU" sz="1800"/>
              <a:t>Csak kinevezési parancsban megnevezett személy jogosult minősíteni, helyettesítés esetén ez a jogkör nem adódik át!</a:t>
            </a:r>
          </a:p>
          <a:p>
            <a:r>
              <a:rPr lang="hu-HU" sz="1800"/>
              <a:t>(tartós távollét esetén sem!)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2017.02.13. 13:51</a:t>
            </a:fld>
            <a:endParaRPr lang="hu-HU" sz="1400" dirty="0">
              <a:latin typeface="Arial" charset="0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latin typeface="Arial" charset="0"/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CD6323AF-8D97-4DA8-B641-5E1EED2145D1}" type="slidenum">
              <a:rPr lang="hu-HU" altLang="en-US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38</a:t>
            </a:fld>
            <a:endParaRPr lang="hu-HU" altLang="en-US" sz="1400" dirty="0">
              <a:latin typeface="Arial" charset="0"/>
              <a:cs typeface="+mn-cs"/>
            </a:endParaRPr>
          </a:p>
        </p:txBody>
      </p:sp>
      <p:pic>
        <p:nvPicPr>
          <p:cNvPr id="40964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3811" name="Rectangle 3"/>
          <p:cNvSpPr>
            <a:spLocks noChangeArrowheads="1"/>
          </p:cNvSpPr>
          <p:nvPr/>
        </p:nvSpPr>
        <p:spPr bwMode="auto">
          <a:xfrm>
            <a:off x="0" y="1289050"/>
            <a:ext cx="9144000" cy="22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  <a:defRPr/>
            </a:pPr>
            <a:r>
              <a:rPr lang="hu-HU" sz="2200" b="1">
                <a:latin typeface="Albertus" pitchFamily="18" charset="0"/>
                <a:cs typeface="Arial" charset="0"/>
              </a:rPr>
              <a:t>A minősítés  szintjét a jogosulatlan hozzáférés által okozható kár mértéke határozza meg</a:t>
            </a: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  <a:buFont typeface="Wingdings" pitchFamily="2" charset="2"/>
              <a:buChar char="Ø"/>
              <a:defRPr/>
            </a:pPr>
            <a:endParaRPr lang="hu-HU" sz="2200" b="1">
              <a:latin typeface="Albertus" pitchFamily="18" charset="0"/>
              <a:cs typeface="Arial" charset="0"/>
            </a:endParaRP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  <a:buFont typeface="Wingdings" pitchFamily="2" charset="2"/>
              <a:buChar char="Ø"/>
              <a:defRPr/>
            </a:pPr>
            <a:endParaRPr lang="hu-HU" sz="2200" b="1">
              <a:solidFill>
                <a:srgbClr val="FFCC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lbertus" pitchFamily="18" charset="0"/>
              <a:cs typeface="Arial" charset="0"/>
            </a:endParaRP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  <a:defRPr/>
            </a:pPr>
            <a:endParaRPr lang="hu-HU" sz="2200" b="1">
              <a:solidFill>
                <a:srgbClr val="FFCC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lbertus" pitchFamily="18" charset="0"/>
              <a:cs typeface="Arial" charset="0"/>
            </a:endParaRPr>
          </a:p>
        </p:txBody>
      </p:sp>
      <p:graphicFrame>
        <p:nvGraphicFramePr>
          <p:cNvPr id="120861" name="Group 29"/>
          <p:cNvGraphicFramePr>
            <a:graphicFrameLocks noGrp="1"/>
          </p:cNvGraphicFramePr>
          <p:nvPr/>
        </p:nvGraphicFramePr>
        <p:xfrm>
          <a:off x="182563" y="2492375"/>
          <a:ext cx="8775700" cy="4203700"/>
        </p:xfrm>
        <a:graphic>
          <a:graphicData uri="http://schemas.openxmlformats.org/drawingml/2006/table">
            <a:tbl>
              <a:tblPr/>
              <a:tblGrid>
                <a:gridCol w="2441575"/>
                <a:gridCol w="6334125"/>
              </a:tblGrid>
              <a:tr h="1050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lbertus" pitchFamily="18" charset="0"/>
                        </a:rPr>
                        <a:t>„Szigorúan titkos!”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lbertus" pitchFamily="18" charset="0"/>
                        </a:rPr>
                        <a:t>rendkívül súlyosan </a:t>
                      </a: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lbertus" pitchFamily="18" charset="0"/>
                        </a:rPr>
                        <a:t>károsítja a minősítéssel védhető közérdeket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lbertus" pitchFamily="18" charset="0"/>
                        </a:rPr>
                        <a:t>„Titkos!”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lbertus" pitchFamily="18" charset="0"/>
                        </a:rPr>
                        <a:t>súlyosan</a:t>
                      </a: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lbertus" pitchFamily="18" charset="0"/>
                        </a:rPr>
                        <a:t> </a:t>
                      </a: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lbertus" pitchFamily="18" charset="0"/>
                        </a:rPr>
                        <a:t>károsítja a minősítéssel védhető közérdeket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lbertus" pitchFamily="18" charset="0"/>
                        </a:rPr>
                        <a:t>„Bizalmas!”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lbertus" pitchFamily="18" charset="0"/>
                        </a:rPr>
                        <a:t>károsítja</a:t>
                      </a: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lbertus" pitchFamily="18" charset="0"/>
                        </a:rPr>
                        <a:t> </a:t>
                      </a: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lbertus" pitchFamily="18" charset="0"/>
                        </a:rPr>
                        <a:t>a minősítéssel védhető közérdeket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lbertus" pitchFamily="18" charset="0"/>
                        </a:rPr>
                        <a:t>„Korlátozott terjesztésű!”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lbertus" pitchFamily="18" charset="0"/>
                        </a:rPr>
                        <a:t>hátrányosan érinti </a:t>
                      </a: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lbertus" pitchFamily="18" charset="0"/>
                        </a:rPr>
                        <a:t>a minősítéssel védhető közérdeket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0983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hu-HU" sz="3400" u="sng">
                <a:latin typeface="Impact" pitchFamily="34" charset="0"/>
              </a:rPr>
              <a:t>A minősítés szintjei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2017.02.13. 13:51</a:t>
            </a:fld>
            <a:endParaRPr lang="hu-HU" sz="1400" dirty="0">
              <a:latin typeface="Arial" charset="0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latin typeface="Arial" charset="0"/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1908C56C-925E-4858-A907-FAA8F35F6577}" type="slidenum">
              <a:rPr lang="hu-HU" altLang="en-US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39</a:t>
            </a:fld>
            <a:endParaRPr lang="hu-HU" altLang="en-US" sz="1400" dirty="0">
              <a:latin typeface="Arial" charset="0"/>
              <a:cs typeface="+mn-cs"/>
            </a:endParaRPr>
          </a:p>
        </p:txBody>
      </p:sp>
      <p:pic>
        <p:nvPicPr>
          <p:cNvPr id="41988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8808" name="Group 24"/>
          <p:cNvGraphicFramePr>
            <a:graphicFrameLocks noGrp="1"/>
          </p:cNvGraphicFramePr>
          <p:nvPr/>
        </p:nvGraphicFramePr>
        <p:xfrm>
          <a:off x="252413" y="1406525"/>
          <a:ext cx="8715375" cy="5262563"/>
        </p:xfrm>
        <a:graphic>
          <a:graphicData uri="http://schemas.openxmlformats.org/drawingml/2006/table">
            <a:tbl>
              <a:tblPr/>
              <a:tblGrid>
                <a:gridCol w="2425700"/>
                <a:gridCol w="6289675"/>
              </a:tblGrid>
              <a:tr h="1382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„Szigorúan titkos!”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 Magyarország szuverenitásának megsértése, nagyszámú emberi élet veszélyeztetése; 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28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„Titkos!”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közvetlen életveszély okozása, ellehetetleníti az állami vagy közfeladatot ellátó szerv rendeltetésszerű működését;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60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„Bizalmas!”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az állam érdekérvényesítő képességeit hátráltatja, gátolja valamely legalább öt évi szabadságvesztéssel büntetendő bűncselekmény felderítését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44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„Korlátozott terjesztésű!”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hu-H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gazdálkodó szervezetek részére jogtalan előnyszerzést tesz lehetővé;</a:t>
                      </a:r>
                    </a:p>
                  </a:txBody>
                  <a:tcPr marT="45718" marB="45718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2006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hu-HU" sz="3400" u="sng">
                <a:latin typeface="Times New Roman" pitchFamily="18" charset="0"/>
              </a:rPr>
              <a:t>A minősítéssel védhető közérdek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2017.02.13. 13:51</a:t>
            </a:fld>
            <a:endParaRPr lang="hu-HU" sz="1400" dirty="0">
              <a:latin typeface="Arial" charset="0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latin typeface="Arial" charset="0"/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7249B6AD-B5BE-4D9E-BAFD-2A580953E116}" type="slidenum">
              <a:rPr lang="hu-HU" altLang="en-US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4</a:t>
            </a:fld>
            <a:endParaRPr lang="hu-HU" altLang="en-US" sz="1400">
              <a:latin typeface="Arial" charset="0"/>
              <a:cs typeface="+mn-cs"/>
            </a:endParaRPr>
          </a:p>
        </p:txBody>
      </p:sp>
      <p:pic>
        <p:nvPicPr>
          <p:cNvPr id="6148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260350"/>
            <a:ext cx="1150938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660400" y="28527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hu-HU" sz="3600"/>
              <a:t>II. „Nem nyilvános!” </a:t>
            </a:r>
          </a:p>
          <a:p>
            <a:pPr algn="ctr">
              <a:lnSpc>
                <a:spcPct val="85000"/>
              </a:lnSpc>
            </a:pPr>
            <a:r>
              <a:rPr lang="hu-HU" sz="3600"/>
              <a:t>jelöléssel ellátott iratok (jelöléssel)</a:t>
            </a:r>
          </a:p>
          <a:p>
            <a:pPr algn="ctr">
              <a:lnSpc>
                <a:spcPct val="85000"/>
              </a:lnSpc>
            </a:pPr>
            <a:endParaRPr lang="hu-HU" sz="3600"/>
          </a:p>
          <a:p>
            <a:pPr>
              <a:lnSpc>
                <a:spcPct val="85000"/>
              </a:lnSpc>
            </a:pPr>
            <a:r>
              <a:rPr lang="hu-HU"/>
              <a:t>A 2011. évi CXII. Törvény 27. § (5) bekezdése  (Infotv.) alapján történik a jelölés.</a:t>
            </a:r>
          </a:p>
          <a:p>
            <a:pPr>
              <a:lnSpc>
                <a:spcPct val="85000"/>
              </a:lnSpc>
            </a:pPr>
            <a:r>
              <a:rPr lang="hu-HU"/>
              <a:t>A „Nem nyilvános!” jelölés NEM minősítési szint!</a:t>
            </a:r>
          </a:p>
          <a:p>
            <a:pPr>
              <a:lnSpc>
                <a:spcPct val="85000"/>
              </a:lnSpc>
            </a:pPr>
            <a:r>
              <a:rPr lang="hu-HU"/>
              <a:t>Érvénytartama legfeljebb 10 év.</a:t>
            </a:r>
          </a:p>
          <a:p>
            <a:pPr>
              <a:lnSpc>
                <a:spcPct val="85000"/>
              </a:lnSpc>
            </a:pPr>
            <a:r>
              <a:rPr lang="hu-HU"/>
              <a:t>Döntés előkészítésre, annak végrehajtására vonatkozó tervek, tevékenységek, stb. tartoznak ide.</a:t>
            </a:r>
          </a:p>
          <a:p>
            <a:pPr>
              <a:lnSpc>
                <a:spcPct val="85000"/>
              </a:lnSpc>
            </a:pPr>
            <a:r>
              <a:rPr lang="hu-HU"/>
              <a:t>A tartalomban foglalt megvalósulást követően nyílttá válik!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2017.02.13. 13:51</a:t>
            </a:fld>
            <a:endParaRPr lang="hu-HU" sz="1400" dirty="0">
              <a:latin typeface="Arial" charset="0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latin typeface="Arial" charset="0"/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58579763-0F09-4DC5-986B-5464B851C13B}" type="slidenum">
              <a:rPr lang="hu-HU" altLang="en-US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40</a:t>
            </a:fld>
            <a:endParaRPr lang="hu-HU" altLang="en-US" sz="1400" dirty="0">
              <a:latin typeface="Arial" charset="0"/>
              <a:cs typeface="+mn-cs"/>
            </a:endParaRPr>
          </a:p>
        </p:txBody>
      </p:sp>
      <p:graphicFrame>
        <p:nvGraphicFramePr>
          <p:cNvPr id="28" name="Táblázat 27"/>
          <p:cNvGraphicFramePr>
            <a:graphicFrameLocks noGrp="1"/>
          </p:cNvGraphicFramePr>
          <p:nvPr/>
        </p:nvGraphicFramePr>
        <p:xfrm>
          <a:off x="463550" y="404813"/>
          <a:ext cx="8675688" cy="1481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8466"/>
                <a:gridCol w="2677222"/>
              </a:tblGrid>
              <a:tr h="566352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solidFill>
                            <a:schemeClr val="accent2"/>
                          </a:solidFill>
                        </a:rPr>
                        <a:t>„Szigorúan titkos!”, „</a:t>
                      </a:r>
                      <a:r>
                        <a:rPr lang="hu-HU" sz="2400" dirty="0" err="1" smtClean="0">
                          <a:solidFill>
                            <a:schemeClr val="accent2"/>
                          </a:solidFill>
                        </a:rPr>
                        <a:t>Titkos</a:t>
                      </a:r>
                      <a:r>
                        <a:rPr lang="hu-HU" sz="2400" dirty="0" smtClean="0">
                          <a:solidFill>
                            <a:schemeClr val="accent2"/>
                          </a:solidFill>
                        </a:rPr>
                        <a:t>!”</a:t>
                      </a:r>
                      <a:endParaRPr lang="hu-HU" sz="2400" dirty="0">
                        <a:solidFill>
                          <a:schemeClr val="accent2"/>
                        </a:solidFill>
                      </a:endParaRPr>
                    </a:p>
                  </a:txBody>
                  <a:tcPr marL="91432" marR="91432" marT="45739" marB="45739"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solidFill>
                            <a:schemeClr val="accent2"/>
                          </a:solidFill>
                        </a:rPr>
                        <a:t>30 év</a:t>
                      </a:r>
                      <a:endParaRPr lang="hu-HU" sz="2400" dirty="0">
                        <a:solidFill>
                          <a:schemeClr val="accent2"/>
                        </a:solidFill>
                      </a:endParaRPr>
                    </a:p>
                  </a:txBody>
                  <a:tcPr marL="91432" marR="91432" marT="45739" marB="45739"/>
                </a:tc>
              </a:tr>
              <a:tr h="457393">
                <a:tc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chemeClr val="accent2"/>
                          </a:solidFill>
                        </a:rPr>
                        <a:t>„Bizalmas!”</a:t>
                      </a:r>
                      <a:endParaRPr lang="hu-HU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1432" marR="91432" marT="45739" marB="45739"/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chemeClr val="accent2"/>
                          </a:solidFill>
                        </a:rPr>
                        <a:t>20 év</a:t>
                      </a:r>
                      <a:endParaRPr lang="hu-HU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1432" marR="91432" marT="45739" marB="45739"/>
                </a:tc>
              </a:tr>
              <a:tr h="457393">
                <a:tc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chemeClr val="accent2"/>
                          </a:solidFill>
                        </a:rPr>
                        <a:t>„Korlátozott terjesztésű!”</a:t>
                      </a:r>
                      <a:endParaRPr lang="hu-HU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1432" marR="91432" marT="45739" marB="45739"/>
                </a:tc>
                <a:tc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chemeClr val="accent2"/>
                          </a:solidFill>
                        </a:rPr>
                        <a:t>10 év</a:t>
                      </a:r>
                      <a:endParaRPr lang="hu-HU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1432" marR="91432" marT="45739" marB="45739"/>
                </a:tc>
              </a:tr>
            </a:tbl>
          </a:graphicData>
        </a:graphic>
      </p:graphicFrame>
      <p:graphicFrame>
        <p:nvGraphicFramePr>
          <p:cNvPr id="29" name="Táblázat 28"/>
          <p:cNvGraphicFramePr>
            <a:graphicFrameLocks noGrp="1"/>
          </p:cNvGraphicFramePr>
          <p:nvPr/>
        </p:nvGraphicFramePr>
        <p:xfrm>
          <a:off x="500063" y="2197100"/>
          <a:ext cx="8643937" cy="4330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8401"/>
                <a:gridCol w="1311656"/>
                <a:gridCol w="2563880"/>
              </a:tblGrid>
              <a:tr h="1936766">
                <a:tc>
                  <a:txBody>
                    <a:bodyPr/>
                    <a:lstStyle/>
                    <a:p>
                      <a:r>
                        <a:rPr lang="hu-HU" sz="2400" b="1" dirty="0" smtClean="0">
                          <a:solidFill>
                            <a:schemeClr val="accent2"/>
                          </a:solidFill>
                        </a:rPr>
                        <a:t>Hosszabbítás</a:t>
                      </a:r>
                      <a:endParaRPr lang="hu-HU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71991" marB="35995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Alapeset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71991" marB="35995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Magánszemély jogos érdekével</a:t>
                      </a:r>
                      <a:r>
                        <a:rPr lang="hu-HU" sz="1800" b="1" baseline="0" dirty="0" smtClean="0">
                          <a:solidFill>
                            <a:schemeClr val="accent2"/>
                          </a:solidFill>
                        </a:rPr>
                        <a:t> összefügg.</a:t>
                      </a:r>
                      <a:endParaRPr lang="hu-HU" sz="1800" b="1" dirty="0" smtClean="0">
                        <a:solidFill>
                          <a:schemeClr val="accent2"/>
                        </a:solidFill>
                      </a:endParaRPr>
                    </a:p>
                    <a:p>
                      <a:r>
                        <a:rPr lang="hu-HU" sz="1400" b="1" dirty="0" smtClean="0">
                          <a:solidFill>
                            <a:schemeClr val="accent2"/>
                          </a:solidFill>
                        </a:rPr>
                        <a:t>A Magyarország </a:t>
                      </a:r>
                    </a:p>
                    <a:p>
                      <a:r>
                        <a:rPr lang="hu-HU" sz="1400" b="1" dirty="0" smtClean="0">
                          <a:solidFill>
                            <a:schemeClr val="accent2"/>
                          </a:solidFill>
                        </a:rPr>
                        <a:t>    - honvédelmi, </a:t>
                      </a:r>
                    </a:p>
                    <a:p>
                      <a:r>
                        <a:rPr lang="hu-HU" sz="1400" b="1" dirty="0" smtClean="0">
                          <a:solidFill>
                            <a:schemeClr val="accent2"/>
                          </a:solidFill>
                        </a:rPr>
                        <a:t>    - nemzetbiztonsági, </a:t>
                      </a:r>
                    </a:p>
                    <a:p>
                      <a:r>
                        <a:rPr lang="hu-HU" sz="1400" b="1" dirty="0" smtClean="0">
                          <a:solidFill>
                            <a:schemeClr val="accent2"/>
                          </a:solidFill>
                        </a:rPr>
                        <a:t>    - bűnüldözési vagy </a:t>
                      </a:r>
                    </a:p>
                    <a:p>
                      <a:r>
                        <a:rPr lang="hu-HU" sz="1400" b="1" dirty="0" smtClean="0">
                          <a:solidFill>
                            <a:schemeClr val="accent2"/>
                          </a:solidFill>
                        </a:rPr>
                        <a:t>    - igazságszolgáltatási érdekére tekintettel </a:t>
                      </a:r>
                      <a:endParaRPr lang="hu-HU" sz="14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71991" marB="35995">
                    <a:solidFill>
                      <a:schemeClr val="accent5"/>
                    </a:solidFill>
                  </a:tcPr>
                </a:tc>
              </a:tr>
              <a:tr h="9309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b="1" dirty="0" smtClean="0">
                          <a:solidFill>
                            <a:schemeClr val="accent2"/>
                          </a:solidFill>
                        </a:rPr>
                        <a:t>„Szigorúan titkos!”, „</a:t>
                      </a:r>
                      <a:r>
                        <a:rPr lang="hu-HU" sz="2400" b="1" dirty="0" err="1" smtClean="0">
                          <a:solidFill>
                            <a:schemeClr val="accent2"/>
                          </a:solidFill>
                        </a:rPr>
                        <a:t>Titkos</a:t>
                      </a:r>
                      <a:r>
                        <a:rPr lang="hu-HU" sz="2400" b="1" dirty="0" smtClean="0">
                          <a:solidFill>
                            <a:schemeClr val="accent2"/>
                          </a:solidFill>
                        </a:rPr>
                        <a:t>!”</a:t>
                      </a:r>
                      <a:endParaRPr lang="hu-HU" sz="24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71991" marB="3599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r>
                        <a:rPr lang="hu-HU" sz="1800" b="1" baseline="0" dirty="0" smtClean="0">
                          <a:solidFill>
                            <a:schemeClr val="accent2"/>
                          </a:solidFill>
                        </a:rPr>
                        <a:t> x 30 év</a:t>
                      </a:r>
                    </a:p>
                    <a:p>
                      <a:r>
                        <a:rPr lang="hu-HU" sz="1800" b="1" baseline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hu-HU" sz="1800" b="1" dirty="0" smtClean="0">
                          <a:solidFill>
                            <a:schemeClr val="accent2"/>
                          </a:solidFill>
                          <a:latin typeface="Eras Bold ITC" pitchFamily="34" charset="0"/>
                        </a:rPr>
                        <a:t>∑</a:t>
                      </a:r>
                      <a:r>
                        <a:rPr lang="hu-HU" sz="1800" b="1" baseline="0" dirty="0" smtClean="0">
                          <a:solidFill>
                            <a:schemeClr val="accent2"/>
                          </a:solidFill>
                        </a:rPr>
                        <a:t>: 60 év</a:t>
                      </a:r>
                      <a:endParaRPr lang="hu-HU" sz="1800" b="1" dirty="0" smtClean="0">
                        <a:solidFill>
                          <a:schemeClr val="accent2"/>
                        </a:solidFill>
                      </a:endParaRPr>
                    </a:p>
                    <a:p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71991" marB="3599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r>
                        <a:rPr lang="hu-HU" sz="1800" b="1" baseline="0" dirty="0" smtClean="0">
                          <a:solidFill>
                            <a:schemeClr val="accent2"/>
                          </a:solidFill>
                        </a:rPr>
                        <a:t> x 30 év</a:t>
                      </a:r>
                    </a:p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  <a:latin typeface="Eras Bold ITC" pitchFamily="34" charset="0"/>
                        </a:rPr>
                        <a:t>∑</a:t>
                      </a:r>
                      <a:r>
                        <a:rPr lang="hu-HU" sz="1800" b="1" baseline="0" dirty="0" smtClean="0">
                          <a:solidFill>
                            <a:schemeClr val="accent2"/>
                          </a:solidFill>
                        </a:rPr>
                        <a:t>: 90 év</a:t>
                      </a:r>
                      <a:endParaRPr lang="hu-HU" sz="1800" b="1" dirty="0" smtClean="0">
                        <a:solidFill>
                          <a:schemeClr val="accent2"/>
                        </a:solidFill>
                      </a:endParaRPr>
                    </a:p>
                    <a:p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71991" marB="35995">
                    <a:solidFill>
                      <a:schemeClr val="accent1"/>
                    </a:solidFill>
                  </a:tcPr>
                </a:tc>
              </a:tr>
              <a:tr h="7314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b="1" dirty="0" smtClean="0">
                          <a:solidFill>
                            <a:schemeClr val="accent2"/>
                          </a:solidFill>
                        </a:rPr>
                        <a:t>„Bizalmas!”</a:t>
                      </a:r>
                    </a:p>
                    <a:p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1 x 5 év</a:t>
                      </a:r>
                    </a:p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  <a:latin typeface="Eras Bold ITC" pitchFamily="34" charset="0"/>
                        </a:rPr>
                        <a:t>∑</a:t>
                      </a:r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: 25 év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2 x 20 év</a:t>
                      </a:r>
                    </a:p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  <a:latin typeface="Eras Bold ITC" pitchFamily="34" charset="0"/>
                        </a:rPr>
                        <a:t>∑</a:t>
                      </a:r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: 60 év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3" marB="45713"/>
                </a:tc>
              </a:tr>
              <a:tr h="7314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b="1" dirty="0" smtClean="0">
                          <a:solidFill>
                            <a:schemeClr val="accent2"/>
                          </a:solidFill>
                        </a:rPr>
                        <a:t>„Korlátozott terjesztésű!”</a:t>
                      </a:r>
                    </a:p>
                    <a:p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1 x 5 év</a:t>
                      </a:r>
                    </a:p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  <a:latin typeface="Eras Bold ITC" pitchFamily="34" charset="0"/>
                        </a:rPr>
                        <a:t>∑</a:t>
                      </a:r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: 15 év 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2 x 20 év</a:t>
                      </a:r>
                    </a:p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  <a:latin typeface="Eras Bold ITC" pitchFamily="34" charset="0"/>
                        </a:rPr>
                        <a:t>∑</a:t>
                      </a:r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: 50</a:t>
                      </a:r>
                      <a:r>
                        <a:rPr lang="hu-HU" sz="1800" b="1" baseline="0" dirty="0" smtClean="0">
                          <a:solidFill>
                            <a:schemeClr val="accent2"/>
                          </a:solidFill>
                        </a:rPr>
                        <a:t> év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3" marB="4571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2017.02.13. 13:51</a:t>
            </a:fld>
            <a:endParaRPr lang="hu-HU" sz="1400" dirty="0">
              <a:latin typeface="Arial" charset="0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latin typeface="Arial" charset="0"/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29504C3C-D98A-4030-B651-EDF22769B528}" type="slidenum">
              <a:rPr lang="hu-HU" altLang="en-US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41</a:t>
            </a:fld>
            <a:endParaRPr lang="hu-HU" altLang="en-US" sz="1400" dirty="0">
              <a:latin typeface="Arial" charset="0"/>
              <a:cs typeface="+mn-cs"/>
            </a:endParaRPr>
          </a:p>
        </p:txBody>
      </p:sp>
      <p:pic>
        <p:nvPicPr>
          <p:cNvPr id="44036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7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hu-HU" sz="3400" u="sng">
                <a:latin typeface="Impact" pitchFamily="34" charset="0"/>
              </a:rPr>
              <a:t>A minősítés feltételei </a:t>
            </a:r>
          </a:p>
        </p:txBody>
      </p:sp>
      <p:sp>
        <p:nvSpPr>
          <p:cNvPr id="44038" name="Rectangle 3"/>
          <p:cNvSpPr>
            <a:spLocks noChangeArrowheads="1"/>
          </p:cNvSpPr>
          <p:nvPr/>
        </p:nvSpPr>
        <p:spPr bwMode="auto">
          <a:xfrm rot="10800000" flipV="1">
            <a:off x="160338" y="1125538"/>
            <a:ext cx="8829675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</a:pPr>
            <a:r>
              <a:rPr lang="hu-HU" sz="1800" b="1">
                <a:solidFill>
                  <a:srgbClr val="FFCC00"/>
                </a:solidFill>
              </a:rPr>
              <a:t>  </a:t>
            </a:r>
            <a:r>
              <a:rPr lang="hu-HU" sz="1800" b="1">
                <a:latin typeface="Albertus" pitchFamily="18" charset="0"/>
              </a:rPr>
              <a:t>A keletkezett adat a meghatározott minősítéssel védhető közérdekek körébe tartozik;</a:t>
            </a:r>
            <a:endParaRPr lang="hu-HU" sz="1800" b="1"/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</a:pPr>
            <a:r>
              <a:rPr lang="hu-HU" sz="1800" b="1"/>
              <a:t>	- </a:t>
            </a:r>
            <a:r>
              <a:rPr lang="hu-HU" sz="1800" b="1">
                <a:latin typeface="Albertus" pitchFamily="18" charset="0"/>
              </a:rPr>
              <a:t>az adat nyilvánosságra hozatala, </a:t>
            </a: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</a:pPr>
            <a:r>
              <a:rPr lang="hu-HU" sz="1800" b="1"/>
              <a:t>	- </a:t>
            </a:r>
            <a:r>
              <a:rPr lang="hu-HU" sz="1800" b="1">
                <a:latin typeface="Albertus" pitchFamily="18" charset="0"/>
              </a:rPr>
              <a:t>jogosulatlan megszerzése, módosítása vagy felhasználása,</a:t>
            </a: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</a:pPr>
            <a:r>
              <a:rPr lang="hu-HU" sz="1800" b="1"/>
              <a:t>	- </a:t>
            </a:r>
            <a:r>
              <a:rPr lang="hu-HU" sz="1800" b="1">
                <a:latin typeface="Albertus" pitchFamily="18" charset="0"/>
              </a:rPr>
              <a:t>illetéktelen személy részére hozzáférhetővé, valamint az arra jogosult részére hozzáférhetetlenné tétele </a:t>
            </a: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</a:pPr>
            <a:r>
              <a:rPr lang="hu-HU" sz="1800" b="1"/>
              <a:t>	- </a:t>
            </a:r>
            <a:r>
              <a:rPr lang="hu-HU" sz="1800" b="1">
                <a:latin typeface="Albertus" pitchFamily="18" charset="0"/>
              </a:rPr>
              <a:t>károsítja a minősítéssel védhető közérdeket; </a:t>
            </a: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</a:pPr>
            <a:r>
              <a:rPr lang="hu-HU" sz="1800" b="1"/>
              <a:t>	- </a:t>
            </a:r>
            <a:r>
              <a:rPr lang="hu-HU" sz="1800" b="1">
                <a:latin typeface="Albertus" pitchFamily="18" charset="0"/>
              </a:rPr>
              <a:t>az adat nyilvánosságát és arra feljogosított személyen kívüli megismerhetőségét </a:t>
            </a: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</a:pPr>
            <a:r>
              <a:rPr lang="hu-HU" sz="1800" b="1"/>
              <a:t>	- </a:t>
            </a:r>
            <a:r>
              <a:rPr lang="hu-HU" sz="1800" b="1">
                <a:latin typeface="Albertus" pitchFamily="18" charset="0"/>
              </a:rPr>
              <a:t>meghatározott ideig korlátozni szükséges.</a:t>
            </a: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</a:pPr>
            <a:r>
              <a:rPr lang="hu-HU" sz="1800" b="1">
                <a:latin typeface="Albertus" pitchFamily="18" charset="0"/>
              </a:rPr>
              <a:t/>
            </a:r>
            <a:br>
              <a:rPr lang="hu-HU" sz="1800" b="1">
                <a:latin typeface="Albertus" pitchFamily="18" charset="0"/>
              </a:rPr>
            </a:br>
            <a:r>
              <a:rPr lang="hu-HU" sz="1800" b="1"/>
              <a:t>A</a:t>
            </a:r>
            <a:r>
              <a:rPr lang="hu-HU" sz="1800" b="1">
                <a:latin typeface="Albertus" pitchFamily="18" charset="0"/>
              </a:rPr>
              <a:t>z adat minősítéssel csak valamennyi törvényi feltétel fennállása esetén </a:t>
            </a: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</a:pPr>
            <a:r>
              <a:rPr lang="hu-HU" sz="1800" b="1">
                <a:latin typeface="Albertus" pitchFamily="18" charset="0"/>
              </a:rPr>
              <a:t>                            és csak a legszükségesebb ideig védhető!!!</a:t>
            </a:r>
          </a:p>
          <a:p>
            <a:pPr marL="609600" indent="-609600">
              <a:lnSpc>
                <a:spcPct val="120000"/>
              </a:lnSpc>
              <a:spcBef>
                <a:spcPct val="60000"/>
              </a:spcBef>
              <a:buClr>
                <a:schemeClr val="folHlink"/>
              </a:buClr>
            </a:pPr>
            <a:endParaRPr lang="hu-HU" sz="1800" b="1">
              <a:latin typeface="Albertu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44450"/>
            <a:ext cx="7543800" cy="1143000"/>
          </a:xfrm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hu-HU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minősített irat alaki kellékei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836613"/>
            <a:ext cx="7772400" cy="4959350"/>
          </a:xfrm>
        </p:spPr>
        <p:txBody>
          <a:bodyPr/>
          <a:lstStyle/>
          <a:p>
            <a:pPr>
              <a:defRPr/>
            </a:pPr>
            <a:r>
              <a:rPr lang="hu-HU" sz="2000" b="1" dirty="0" smtClean="0"/>
              <a:t>A készítő szerv megnevezése,</a:t>
            </a:r>
          </a:p>
          <a:p>
            <a:pPr>
              <a:defRPr/>
            </a:pPr>
            <a:r>
              <a:rPr lang="hu-HU" sz="2000" b="1" dirty="0" smtClean="0"/>
              <a:t>Minősítési jelölés </a:t>
            </a:r>
          </a:p>
          <a:p>
            <a:pPr lvl="1">
              <a:defRPr/>
            </a:pPr>
            <a:r>
              <a:rPr lang="hu-HU" sz="2000" b="1" dirty="0" smtClean="0"/>
              <a:t>minősítési szint,</a:t>
            </a:r>
          </a:p>
          <a:p>
            <a:pPr lvl="1">
              <a:defRPr/>
            </a:pPr>
            <a:r>
              <a:rPr lang="hu-HU" sz="2000" b="1" dirty="0" smtClean="0"/>
              <a:t>érvényességi idő,</a:t>
            </a:r>
          </a:p>
          <a:p>
            <a:pPr lvl="1">
              <a:defRPr/>
            </a:pPr>
            <a:r>
              <a:rPr lang="hu-HU" sz="2000" b="1" dirty="0" smtClean="0"/>
              <a:t>minősítő neve,</a:t>
            </a:r>
          </a:p>
          <a:p>
            <a:pPr lvl="1">
              <a:defRPr/>
            </a:pPr>
            <a:r>
              <a:rPr lang="hu-HU" sz="2000" b="1" dirty="0" smtClean="0"/>
              <a:t>minősítő beosztása;</a:t>
            </a:r>
          </a:p>
          <a:p>
            <a:pPr>
              <a:defRPr/>
            </a:pPr>
            <a:r>
              <a:rPr lang="hu-HU" sz="2000" b="1" dirty="0" smtClean="0"/>
              <a:t>Példánysorszám,</a:t>
            </a:r>
          </a:p>
          <a:p>
            <a:pPr>
              <a:defRPr/>
            </a:pPr>
            <a:r>
              <a:rPr lang="hu-HU" sz="2000" b="1" dirty="0" smtClean="0"/>
              <a:t>Iktatószám,</a:t>
            </a:r>
          </a:p>
          <a:p>
            <a:pPr>
              <a:defRPr/>
            </a:pPr>
            <a:r>
              <a:rPr lang="hu-HU" sz="2000" b="1" dirty="0" smtClean="0"/>
              <a:t>Hivatkozási szám (ha van előzmény),</a:t>
            </a:r>
          </a:p>
          <a:p>
            <a:pPr>
              <a:defRPr/>
            </a:pPr>
            <a:r>
              <a:rPr lang="hu-HU" sz="2000" b="1" dirty="0" smtClean="0"/>
              <a:t>Különleges kezelési utasítások,</a:t>
            </a:r>
          </a:p>
          <a:p>
            <a:pPr marL="342900" lvl="1" indent="-342900">
              <a:buFont typeface="Monotype Sorts"/>
              <a:buChar char="§"/>
              <a:defRPr/>
            </a:pPr>
            <a:r>
              <a:rPr lang="hu-HU" sz="2000" b="1" dirty="0" smtClean="0"/>
              <a:t>Készítő neve</a:t>
            </a:r>
            <a:r>
              <a:rPr lang="hu-HU" sz="2000" b="1" dirty="0" smtClean="0">
                <a:cs typeface="Times New Roman" pitchFamily="18" charset="0"/>
              </a:rPr>
              <a:t> (ügyintéző),</a:t>
            </a:r>
          </a:p>
          <a:p>
            <a:pPr>
              <a:defRPr/>
            </a:pPr>
            <a:r>
              <a:rPr lang="hu-HU" sz="2000" b="1" dirty="0" smtClean="0"/>
              <a:t>Egyes példányok címzettjei,</a:t>
            </a:r>
          </a:p>
          <a:p>
            <a:pPr>
              <a:defRPr/>
            </a:pPr>
            <a:r>
              <a:rPr lang="hu-HU" sz="2000" b="1" dirty="0" smtClean="0"/>
              <a:t>Irat tárgya.</a:t>
            </a:r>
          </a:p>
          <a:p>
            <a:pPr>
              <a:defRPr/>
            </a:pPr>
            <a:endParaRPr lang="hu-HU" sz="2000" dirty="0" smtClean="0"/>
          </a:p>
          <a:p>
            <a:pPr>
              <a:buFont typeface="Monotype Sorts"/>
              <a:buNone/>
              <a:defRPr/>
            </a:pPr>
            <a:endParaRPr lang="hu-HU" dirty="0" smtClean="0"/>
          </a:p>
        </p:txBody>
      </p:sp>
      <p:pic>
        <p:nvPicPr>
          <p:cNvPr id="45060" name="Kép 1" descr="Leírás: Leírás: Leírás: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812088" y="188913"/>
            <a:ext cx="11509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122" name="Rectangle 2"/>
          <p:cNvSpPr>
            <a:spLocks noGrp="1" noChangeArrowheads="1"/>
          </p:cNvSpPr>
          <p:nvPr>
            <p:ph type="title" idx="4294967295"/>
          </p:nvPr>
        </p:nvSpPr>
        <p:spPr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hu-HU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minősített irat alaki kellékei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u-HU" sz="2000" b="1" smtClean="0"/>
              <a:t>Különleges kezelési utasítások (R. 40. §)</a:t>
            </a:r>
          </a:p>
          <a:p>
            <a:pPr lvl="1"/>
            <a:r>
              <a:rPr lang="hu-HU" sz="2000" b="1" smtClean="0"/>
              <a:t>„Saját kezű felbontásra!”</a:t>
            </a:r>
          </a:p>
          <a:p>
            <a:pPr lvl="1"/>
            <a:r>
              <a:rPr lang="hu-HU" sz="2000" b="1" smtClean="0"/>
              <a:t>„Más szervnek nem adható át!”</a:t>
            </a:r>
          </a:p>
          <a:p>
            <a:pPr lvl="1"/>
            <a:r>
              <a:rPr lang="hu-HU" sz="2000" b="1" smtClean="0"/>
              <a:t>„Nem sokszorosítható!”</a:t>
            </a:r>
          </a:p>
          <a:p>
            <a:pPr lvl="1"/>
            <a:r>
              <a:rPr lang="hu-HU" sz="2000" b="1" smtClean="0"/>
              <a:t>„Kivonat nem készíthető!”</a:t>
            </a:r>
          </a:p>
          <a:p>
            <a:pPr lvl="1"/>
            <a:r>
              <a:rPr lang="hu-HU" sz="2000" b="1" smtClean="0"/>
              <a:t>„Elolvasás után visszaküldendő!”</a:t>
            </a:r>
          </a:p>
          <a:p>
            <a:pPr lvl="1"/>
            <a:r>
              <a:rPr lang="hu-HU" sz="2000" b="1" smtClean="0"/>
              <a:t>„Zárt borítékban tárolandó!”</a:t>
            </a:r>
          </a:p>
          <a:p>
            <a:pPr lvl="1"/>
            <a:r>
              <a:rPr lang="hu-HU" sz="2000" b="1" smtClean="0"/>
              <a:t>„Különösen fontos!”,</a:t>
            </a:r>
          </a:p>
          <a:p>
            <a:pPr lvl="1"/>
            <a:r>
              <a:rPr lang="hu-HU" sz="2000" b="1" smtClean="0"/>
              <a:t>valamint más, a minősített adat sajátosságától függő különleges kezelési utasítások. </a:t>
            </a:r>
          </a:p>
          <a:p>
            <a:pPr lvl="1"/>
            <a:endParaRPr lang="hu-HU" sz="1600" smtClean="0"/>
          </a:p>
          <a:p>
            <a:pPr>
              <a:buFont typeface="Monotype Sorts"/>
              <a:buNone/>
            </a:pPr>
            <a:endParaRPr lang="hu-HU" smtClean="0"/>
          </a:p>
        </p:txBody>
      </p:sp>
      <p:pic>
        <p:nvPicPr>
          <p:cNvPr id="46084" name="Kép 1" descr="Leírás: Leírás: Leírás: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812088" y="188913"/>
            <a:ext cx="11509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1913" y="620713"/>
            <a:ext cx="7543800" cy="1143000"/>
          </a:xfrm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hu-HU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minősített irat alaki kellékei</a:t>
            </a:r>
            <a:endParaRPr lang="hu-HU" b="1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>
              <a:buFont typeface="Monotype Sorts"/>
              <a:buChar char="§"/>
            </a:pPr>
            <a:r>
              <a:rPr lang="hu-HU" sz="2000" b="1" smtClean="0">
                <a:cs typeface="Times New Roman" pitchFamily="18" charset="0"/>
              </a:rPr>
              <a:t>Dátum, </a:t>
            </a:r>
          </a:p>
          <a:p>
            <a:pPr algn="just">
              <a:buFont typeface="Monotype Sorts"/>
              <a:buChar char="§"/>
            </a:pPr>
            <a:r>
              <a:rPr lang="hu-HU" sz="2000" b="1" smtClean="0">
                <a:cs typeface="Times New Roman" pitchFamily="18" charset="0"/>
              </a:rPr>
              <a:t>Kiadmányozó aláírása, beosztása</a:t>
            </a:r>
          </a:p>
          <a:p>
            <a:pPr algn="just">
              <a:buFont typeface="Monotype Sorts"/>
              <a:buChar char="§"/>
            </a:pPr>
            <a:r>
              <a:rPr lang="hu-HU" sz="2000" b="1" smtClean="0">
                <a:cs typeface="Times New Roman" pitchFamily="18" charset="0"/>
              </a:rPr>
              <a:t>Hivatali bélyegző,</a:t>
            </a:r>
          </a:p>
          <a:p>
            <a:pPr>
              <a:buFont typeface="Monotype Sorts"/>
              <a:buChar char="§"/>
            </a:pPr>
            <a:r>
              <a:rPr lang="hu-HU" sz="2000" b="1" smtClean="0"/>
              <a:t>Mellékletek felsorolása, (pl. 2 lap )</a:t>
            </a:r>
          </a:p>
          <a:p>
            <a:pPr>
              <a:buFont typeface="Monotype Sorts"/>
              <a:buChar char="§"/>
            </a:pPr>
            <a:r>
              <a:rPr lang="hu-HU" sz="2000" b="1" smtClean="0"/>
              <a:t>Iratkezelési záradék elemei:</a:t>
            </a:r>
          </a:p>
          <a:p>
            <a:pPr lvl="1">
              <a:buFont typeface="Monotype Sorts"/>
              <a:buChar char="l"/>
            </a:pPr>
            <a:r>
              <a:rPr lang="hu-HU" sz="2000" b="1" smtClean="0">
                <a:ea typeface="Arial Unicode MS" pitchFamily="34" charset="-128"/>
                <a:cs typeface="Arial Unicode MS" pitchFamily="34" charset="-128"/>
              </a:rPr>
              <a:t>„Készült:</a:t>
            </a:r>
            <a:r>
              <a:rPr lang="hu-HU" sz="2000" b="1" smtClean="0"/>
              <a:t> 2 </a:t>
            </a:r>
            <a:r>
              <a:rPr lang="hu-HU" sz="2000" b="1" smtClean="0">
                <a:ea typeface="Arial Unicode MS" pitchFamily="34" charset="-128"/>
                <a:cs typeface="Arial Unicode MS" pitchFamily="34" charset="-128"/>
              </a:rPr>
              <a:t>példányban</a:t>
            </a:r>
          </a:p>
          <a:p>
            <a:pPr lvl="1" algn="just">
              <a:buFont typeface="Monotype Sorts"/>
              <a:buChar char="l"/>
            </a:pPr>
            <a:r>
              <a:rPr lang="hu-HU" sz="2000" b="1" smtClean="0">
                <a:cs typeface="Times New Roman" pitchFamily="18" charset="0"/>
              </a:rPr>
              <a:t>Egy példány</a:t>
            </a:r>
            <a:r>
              <a:rPr lang="hu-HU" sz="2000" b="1" smtClean="0"/>
              <a:t>: 3 </a:t>
            </a:r>
            <a:r>
              <a:rPr lang="hu-HU" sz="2000" b="1" smtClean="0">
                <a:cs typeface="Times New Roman" pitchFamily="18" charset="0"/>
              </a:rPr>
              <a:t>lap</a:t>
            </a:r>
          </a:p>
          <a:p>
            <a:pPr lvl="1" algn="just">
              <a:buFont typeface="Monotype Sorts"/>
              <a:buChar char="l"/>
            </a:pPr>
            <a:r>
              <a:rPr lang="hu-HU" sz="2000" b="1" smtClean="0">
                <a:cs typeface="Times New Roman" pitchFamily="18" charset="0"/>
              </a:rPr>
              <a:t>Kapják:	1. sz. pld.:  BM </a:t>
            </a:r>
            <a:r>
              <a:rPr lang="hu-HU" sz="2000" b="1" smtClean="0"/>
              <a:t>Nemzeti Biztonsági Felügyelet</a:t>
            </a:r>
          </a:p>
          <a:p>
            <a:pPr algn="just">
              <a:buFont typeface="Monotype Sorts"/>
              <a:buNone/>
            </a:pPr>
            <a:r>
              <a:rPr lang="hu-HU" sz="2000" b="1" smtClean="0"/>
              <a:t>                	</a:t>
            </a:r>
            <a:r>
              <a:rPr lang="hu-HU" sz="2000" b="1" smtClean="0">
                <a:cs typeface="Times New Roman" pitchFamily="18" charset="0"/>
              </a:rPr>
              <a:t>2. sz. pld.: Irattár vagy elosztó szerint</a:t>
            </a:r>
          </a:p>
          <a:p>
            <a:pPr algn="just">
              <a:buFont typeface="Monotype Sorts"/>
              <a:buChar char="§"/>
            </a:pPr>
            <a:endParaRPr lang="hu-HU" sz="2000" smtClean="0"/>
          </a:p>
          <a:p>
            <a:pPr>
              <a:buFont typeface="Monotype Sorts"/>
              <a:buChar char="§"/>
            </a:pPr>
            <a:endParaRPr lang="hu-HU" sz="1600" smtClean="0"/>
          </a:p>
          <a:p>
            <a:pPr>
              <a:buFont typeface="Monotype Sorts"/>
              <a:buNone/>
            </a:pPr>
            <a:endParaRPr lang="hu-HU" smtClean="0"/>
          </a:p>
        </p:txBody>
      </p:sp>
      <p:pic>
        <p:nvPicPr>
          <p:cNvPr id="47108" name="Kép 1" descr="Leírás: Leírás: Leírás: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812088" y="188913"/>
            <a:ext cx="11509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95288" y="57150"/>
            <a:ext cx="8748712" cy="64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</a:pPr>
            <a:endParaRPr kumimoji="1" lang="hu-HU" sz="1800" b="1"/>
          </a:p>
          <a:p>
            <a:pPr eaLnBrk="0" hangingPunct="0">
              <a:lnSpc>
                <a:spcPct val="85000"/>
              </a:lnSpc>
            </a:pPr>
            <a:r>
              <a:rPr kumimoji="1" lang="hu-HU" sz="1400" b="1"/>
              <a:t>            MINTA</a:t>
            </a:r>
            <a:r>
              <a:rPr kumimoji="1" lang="hu-HU" sz="2000" b="1"/>
              <a:t>                                                                              </a:t>
            </a:r>
            <a:r>
              <a:rPr kumimoji="1" lang="hu-HU" sz="1600" b="1"/>
              <a:t>„Szigorúan titkos!”</a:t>
            </a:r>
          </a:p>
          <a:p>
            <a:pPr eaLnBrk="0" hangingPunct="0">
              <a:lnSpc>
                <a:spcPct val="70000"/>
              </a:lnSpc>
            </a:pPr>
            <a:r>
              <a:rPr kumimoji="1" lang="hu-HU" sz="1400" b="1"/>
              <a:t>          HIVATAL                                                                                                                  </a:t>
            </a:r>
            <a:r>
              <a:rPr kumimoji="1" lang="hu-HU" sz="1600" b="1"/>
              <a:t>2042. 06. 12-ig.  </a:t>
            </a:r>
          </a:p>
          <a:p>
            <a:pPr eaLnBrk="0" hangingPunct="0">
              <a:lnSpc>
                <a:spcPct val="70000"/>
              </a:lnSpc>
            </a:pPr>
            <a:r>
              <a:rPr kumimoji="1" lang="hu-HU" sz="1600" b="1"/>
              <a:t>                                                                                                                      Dr. Minta Csaba                             </a:t>
            </a:r>
            <a:r>
              <a:rPr lang="hu-HU" sz="1600" b="1"/>
              <a:t> </a:t>
            </a:r>
          </a:p>
          <a:p>
            <a:pPr eaLnBrk="0" hangingPunct="0">
              <a:lnSpc>
                <a:spcPct val="70000"/>
              </a:lnSpc>
            </a:pPr>
            <a:r>
              <a:rPr kumimoji="1" lang="hu-HU" sz="1600" b="1"/>
              <a:t>Ikt. szám:                                                                                                        </a:t>
            </a:r>
            <a:r>
              <a:rPr lang="hu-HU" sz="1600" b="1"/>
              <a:t>Minta Hivatal</a:t>
            </a:r>
          </a:p>
          <a:p>
            <a:pPr eaLnBrk="0" hangingPunct="0"/>
            <a:r>
              <a:rPr lang="hu-HU" sz="1600" b="1"/>
              <a:t>Hiv. szám:                                                                                                       hivatalvezető</a:t>
            </a:r>
          </a:p>
          <a:p>
            <a:pPr eaLnBrk="0" hangingPunct="0">
              <a:lnSpc>
                <a:spcPct val="75000"/>
              </a:lnSpc>
            </a:pPr>
            <a:endParaRPr kumimoji="1" lang="hu-HU" sz="1600" b="1"/>
          </a:p>
          <a:p>
            <a:pPr eaLnBrk="0" hangingPunct="0">
              <a:lnSpc>
                <a:spcPct val="75000"/>
              </a:lnSpc>
            </a:pPr>
            <a:r>
              <a:rPr kumimoji="1" lang="hu-HU" sz="1600" b="1"/>
              <a:t>                                                                                                                          1. sz. példány</a:t>
            </a:r>
          </a:p>
          <a:p>
            <a:pPr algn="ctr" eaLnBrk="0" hangingPunct="0">
              <a:lnSpc>
                <a:spcPct val="75000"/>
              </a:lnSpc>
            </a:pPr>
            <a:endParaRPr kumimoji="1" lang="hu-HU" sz="1600" b="1"/>
          </a:p>
          <a:p>
            <a:pPr algn="ctr" eaLnBrk="0" hangingPunct="0">
              <a:lnSpc>
                <a:spcPct val="75000"/>
              </a:lnSpc>
            </a:pPr>
            <a:r>
              <a:rPr kumimoji="1" lang="hu-HU" sz="1600" b="1"/>
              <a:t>                                                                        </a:t>
            </a:r>
          </a:p>
          <a:p>
            <a:pPr eaLnBrk="0" hangingPunct="0">
              <a:lnSpc>
                <a:spcPct val="85000"/>
              </a:lnSpc>
            </a:pPr>
            <a:r>
              <a:rPr kumimoji="1" lang="hu-HU" sz="1600" b="1"/>
              <a:t>Tapa Barnabás úr részére</a:t>
            </a:r>
          </a:p>
          <a:p>
            <a:pPr eaLnBrk="0" hangingPunct="0">
              <a:lnSpc>
                <a:spcPct val="85000"/>
              </a:lnSpc>
            </a:pPr>
            <a:r>
              <a:rPr kumimoji="1" lang="hu-HU" sz="1600" b="1"/>
              <a:t>Elnök</a:t>
            </a:r>
          </a:p>
          <a:p>
            <a:pPr eaLnBrk="0" hangingPunct="0">
              <a:lnSpc>
                <a:spcPct val="85000"/>
              </a:lnSpc>
            </a:pPr>
            <a:endParaRPr kumimoji="1" lang="hu-HU" sz="1600" b="1"/>
          </a:p>
          <a:p>
            <a:pPr eaLnBrk="0" hangingPunct="0">
              <a:lnSpc>
                <a:spcPct val="85000"/>
              </a:lnSpc>
            </a:pPr>
            <a:r>
              <a:rPr kumimoji="1" lang="hu-HU" sz="1600" b="1"/>
              <a:t>BM Nemzeti Biztonsági Felügyelet</a:t>
            </a:r>
          </a:p>
          <a:p>
            <a:pPr algn="ctr" eaLnBrk="0" hangingPunct="0">
              <a:lnSpc>
                <a:spcPct val="85000"/>
              </a:lnSpc>
            </a:pPr>
            <a:endParaRPr kumimoji="1" lang="hu-HU" sz="1600" b="1" u="sng"/>
          </a:p>
          <a:p>
            <a:pPr eaLnBrk="0" hangingPunct="0">
              <a:lnSpc>
                <a:spcPct val="85000"/>
              </a:lnSpc>
            </a:pPr>
            <a:r>
              <a:rPr kumimoji="1" lang="hu-HU" sz="1600" b="1" u="sng"/>
              <a:t>Budapest</a:t>
            </a:r>
            <a:endParaRPr kumimoji="1" lang="hu-HU" sz="2000" b="1"/>
          </a:p>
          <a:p>
            <a:pPr eaLnBrk="0" hangingPunct="0">
              <a:lnSpc>
                <a:spcPct val="85000"/>
              </a:lnSpc>
            </a:pPr>
            <a:r>
              <a:rPr kumimoji="1" lang="hu-HU" sz="1600" b="1"/>
              <a:t>	</a:t>
            </a:r>
          </a:p>
          <a:p>
            <a:pPr eaLnBrk="0" hangingPunct="0">
              <a:lnSpc>
                <a:spcPct val="85000"/>
              </a:lnSpc>
            </a:pPr>
            <a:r>
              <a:rPr kumimoji="1" lang="hu-HU" sz="1600" b="1"/>
              <a:t>	Tárgy: szolgáltatási kötelezettségek,</a:t>
            </a:r>
          </a:p>
          <a:p>
            <a:pPr eaLnBrk="0" hangingPunct="0">
              <a:lnSpc>
                <a:spcPct val="85000"/>
              </a:lnSpc>
            </a:pPr>
            <a:r>
              <a:rPr kumimoji="1" lang="hu-HU" sz="1600" b="1"/>
              <a:t>                              feladatok</a:t>
            </a:r>
          </a:p>
          <a:p>
            <a:pPr eaLnBrk="0" hangingPunct="0">
              <a:lnSpc>
                <a:spcPct val="85000"/>
              </a:lnSpc>
            </a:pPr>
            <a:r>
              <a:rPr kumimoji="1" lang="hu-HU" sz="1600" b="1"/>
              <a:t>                             </a:t>
            </a:r>
          </a:p>
          <a:p>
            <a:pPr eaLnBrk="0" hangingPunct="0">
              <a:lnSpc>
                <a:spcPct val="85000"/>
              </a:lnSpc>
            </a:pPr>
            <a:r>
              <a:rPr kumimoji="1" lang="hu-HU" sz="1600" b="1"/>
              <a:t>	</a:t>
            </a:r>
          </a:p>
          <a:p>
            <a:pPr eaLnBrk="0" hangingPunct="0">
              <a:lnSpc>
                <a:spcPct val="85000"/>
              </a:lnSpc>
            </a:pPr>
            <a:r>
              <a:rPr kumimoji="1" lang="hu-HU" sz="1600" b="1"/>
              <a:t>	Tisztelt Elnök Úr!</a:t>
            </a:r>
          </a:p>
          <a:p>
            <a:pPr eaLnBrk="0" hangingPunct="0">
              <a:lnSpc>
                <a:spcPct val="85000"/>
              </a:lnSpc>
            </a:pPr>
            <a:r>
              <a:rPr kumimoji="1" lang="hu-HU" sz="1600" b="1"/>
              <a:t>	</a:t>
            </a:r>
          </a:p>
          <a:p>
            <a:pPr eaLnBrk="0" hangingPunct="0">
              <a:lnSpc>
                <a:spcPct val="85000"/>
              </a:lnSpc>
            </a:pPr>
            <a:r>
              <a:rPr kumimoji="1" lang="hu-HU" sz="1600" b="1"/>
              <a:t>	Szöveg:……………………………………………………………………………………………….………………………………………………………………………………………………………………….. ………………………………………………………………………………………….</a:t>
            </a:r>
          </a:p>
          <a:p>
            <a:pPr eaLnBrk="0" hangingPunct="0">
              <a:lnSpc>
                <a:spcPct val="85000"/>
              </a:lnSpc>
            </a:pPr>
            <a:r>
              <a:rPr kumimoji="1" lang="hu-HU" sz="1600" b="1"/>
              <a:t>	</a:t>
            </a:r>
            <a:endParaRPr kumimoji="1" lang="hu-HU" sz="1400" b="1"/>
          </a:p>
          <a:p>
            <a:pPr algn="ctr" eaLnBrk="0" hangingPunct="0">
              <a:lnSpc>
                <a:spcPct val="80000"/>
              </a:lnSpc>
            </a:pPr>
            <a:r>
              <a:rPr kumimoji="1" lang="hu-HU" sz="1600" b="1"/>
              <a:t>                                 </a:t>
            </a:r>
          </a:p>
          <a:p>
            <a:pPr algn="ctr" eaLnBrk="0" hangingPunct="0">
              <a:lnSpc>
                <a:spcPct val="80000"/>
              </a:lnSpc>
            </a:pPr>
            <a:r>
              <a:rPr kumimoji="1" lang="hu-HU" sz="1600" b="1"/>
              <a:t>  „ Szigorúan titkos!”</a:t>
            </a:r>
          </a:p>
          <a:p>
            <a:pPr eaLnBrk="0" hangingPunct="0">
              <a:lnSpc>
                <a:spcPct val="85000"/>
              </a:lnSpc>
            </a:pPr>
            <a:endParaRPr kumimoji="1" lang="hu-HU" sz="1600" b="1"/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 flipV="1">
            <a:off x="76200" y="752475"/>
            <a:ext cx="1781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95288" y="28575"/>
            <a:ext cx="8748712" cy="629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kumimoji="1" lang="hu-HU" sz="1600" b="1"/>
              <a:t>-2-</a:t>
            </a:r>
          </a:p>
          <a:p>
            <a:pPr algn="ctr" eaLnBrk="0" hangingPunct="0">
              <a:lnSpc>
                <a:spcPct val="85000"/>
              </a:lnSpc>
            </a:pPr>
            <a:endParaRPr kumimoji="1" lang="hu-HU" sz="1600" b="1"/>
          </a:p>
          <a:p>
            <a:pPr algn="ctr" eaLnBrk="0" hangingPunct="0">
              <a:lnSpc>
                <a:spcPct val="70000"/>
              </a:lnSpc>
            </a:pPr>
            <a:r>
              <a:rPr kumimoji="1" lang="hu-HU" sz="1600" b="1"/>
              <a:t>   „Szigorúan titkos!”</a:t>
            </a:r>
          </a:p>
          <a:p>
            <a:pPr eaLnBrk="0" hangingPunct="0">
              <a:lnSpc>
                <a:spcPct val="75000"/>
              </a:lnSpc>
            </a:pPr>
            <a:r>
              <a:rPr kumimoji="1" lang="hu-HU" sz="1600" b="1" u="sng"/>
              <a:t> </a:t>
            </a:r>
            <a:r>
              <a:rPr kumimoji="1" lang="hu-HU" sz="1600" b="1"/>
              <a:t>         </a:t>
            </a:r>
          </a:p>
          <a:p>
            <a:pPr eaLnBrk="0" hangingPunct="0"/>
            <a:endParaRPr kumimoji="1" lang="hu-HU" sz="1600" b="1"/>
          </a:p>
          <a:p>
            <a:pPr eaLnBrk="0" hangingPunct="0"/>
            <a:r>
              <a:rPr kumimoji="1" lang="hu-HU" sz="2000" b="1"/>
              <a:t>	</a:t>
            </a:r>
            <a:r>
              <a:rPr kumimoji="1" lang="hu-HU" sz="1600" b="1"/>
              <a:t>Szöveg: ………………………………………………………………………………………………</a:t>
            </a:r>
          </a:p>
          <a:p>
            <a:pPr eaLnBrk="0" hangingPunct="0"/>
            <a:r>
              <a:rPr kumimoji="1" lang="hu-HU" sz="1600" b="1"/>
              <a:t>  ………………………………………………………………………………………………………………….………………………………….…………………………………………………………………………………………………………………….………………………………………………………………………………………………………..………………………………………………………………………………………………………………..…………………………………………………………………………………………………………………..……………………………………………………………………………………………………………….………………………………………………………………………………………………………..………………………………………………………………………………………………………………….. ……………………………………………………...</a:t>
            </a:r>
          </a:p>
          <a:p>
            <a:pPr eaLnBrk="0" hangingPunct="0"/>
            <a:endParaRPr kumimoji="1" lang="hu-HU" sz="1600" b="1"/>
          </a:p>
          <a:p>
            <a:pPr eaLnBrk="0" hangingPunct="0"/>
            <a:r>
              <a:rPr kumimoji="1" lang="hu-HU" sz="1600" b="1"/>
              <a:t>	 	</a:t>
            </a:r>
          </a:p>
          <a:p>
            <a:pPr eaLnBrk="0" hangingPunct="0"/>
            <a:r>
              <a:rPr kumimoji="1" lang="hu-HU" sz="1600" b="1"/>
              <a:t>	</a:t>
            </a:r>
          </a:p>
          <a:p>
            <a:pPr eaLnBrk="0" hangingPunct="0"/>
            <a:endParaRPr kumimoji="1" lang="hu-HU" sz="1600" b="1"/>
          </a:p>
          <a:p>
            <a:pPr eaLnBrk="0" hangingPunct="0"/>
            <a:endParaRPr kumimoji="1" lang="hu-HU" sz="1600" b="1"/>
          </a:p>
          <a:p>
            <a:pPr eaLnBrk="0" hangingPunct="0"/>
            <a:endParaRPr kumimoji="1" lang="hu-HU" sz="1600" b="1"/>
          </a:p>
          <a:p>
            <a:pPr algn="ctr" eaLnBrk="0" hangingPunct="0">
              <a:lnSpc>
                <a:spcPct val="80000"/>
              </a:lnSpc>
            </a:pPr>
            <a:endParaRPr kumimoji="1" lang="hu-HU" sz="1600" b="1"/>
          </a:p>
          <a:p>
            <a:pPr algn="ctr" eaLnBrk="0" hangingPunct="0">
              <a:lnSpc>
                <a:spcPct val="80000"/>
              </a:lnSpc>
            </a:pPr>
            <a:r>
              <a:rPr kumimoji="1" lang="hu-HU" sz="1600" b="1"/>
              <a:t>  </a:t>
            </a:r>
            <a:r>
              <a:rPr kumimoji="1" lang="hu-HU" sz="2000" b="1"/>
              <a:t>                                </a:t>
            </a:r>
          </a:p>
          <a:p>
            <a:pPr algn="ctr" eaLnBrk="0" hangingPunct="0">
              <a:lnSpc>
                <a:spcPct val="80000"/>
              </a:lnSpc>
            </a:pPr>
            <a:r>
              <a:rPr kumimoji="1" lang="hu-HU" sz="2000" b="1"/>
              <a:t>  </a:t>
            </a:r>
            <a:r>
              <a:rPr kumimoji="1" lang="hu-HU" sz="1600" b="1"/>
              <a:t>„Szigorúan titkos!”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23850" y="-28575"/>
            <a:ext cx="8820150" cy="668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</a:pPr>
            <a:endParaRPr kumimoji="1" lang="hu-HU" sz="1600" b="1"/>
          </a:p>
          <a:p>
            <a:pPr algn="ctr" eaLnBrk="0" hangingPunct="0">
              <a:lnSpc>
                <a:spcPct val="85000"/>
              </a:lnSpc>
            </a:pPr>
            <a:r>
              <a:rPr kumimoji="1" lang="hu-HU" sz="1600" b="1"/>
              <a:t>-3-</a:t>
            </a:r>
          </a:p>
          <a:p>
            <a:pPr eaLnBrk="0" hangingPunct="0">
              <a:lnSpc>
                <a:spcPct val="80000"/>
              </a:lnSpc>
            </a:pPr>
            <a:r>
              <a:rPr kumimoji="1" lang="hu-HU" sz="1600" b="1"/>
              <a:t>                                                             </a:t>
            </a:r>
            <a:r>
              <a:rPr kumimoji="1" lang="hu-HU" sz="1400" b="1"/>
              <a:t> „Szigorúan titkos!”</a:t>
            </a:r>
          </a:p>
          <a:p>
            <a:pPr eaLnBrk="0" hangingPunct="0">
              <a:lnSpc>
                <a:spcPct val="75000"/>
              </a:lnSpc>
            </a:pPr>
            <a:r>
              <a:rPr kumimoji="1" lang="hu-HU" sz="1400" b="1" u="sng"/>
              <a:t> </a:t>
            </a:r>
            <a:r>
              <a:rPr kumimoji="1" lang="hu-HU" sz="1400" b="1"/>
              <a:t>         </a:t>
            </a:r>
          </a:p>
          <a:p>
            <a:pPr eaLnBrk="0" hangingPunct="0"/>
            <a:r>
              <a:rPr kumimoji="1" lang="hu-HU" sz="1400" b="1"/>
              <a:t>	Szöveg: ………………………………………………………………………………………………</a:t>
            </a:r>
          </a:p>
          <a:p>
            <a:pPr eaLnBrk="0" hangingPunct="0"/>
            <a:r>
              <a:rPr kumimoji="1" lang="hu-HU" sz="1400" b="1"/>
              <a:t>  …………………………………………………………………………………………………………………….</a:t>
            </a:r>
          </a:p>
          <a:p>
            <a:pPr eaLnBrk="0" hangingPunct="0"/>
            <a:r>
              <a:rPr kumimoji="1" lang="hu-HU" sz="1400" b="1"/>
              <a:t>	</a:t>
            </a:r>
          </a:p>
          <a:p>
            <a:pPr eaLnBrk="0" hangingPunct="0">
              <a:lnSpc>
                <a:spcPct val="85000"/>
              </a:lnSpc>
            </a:pPr>
            <a:r>
              <a:rPr kumimoji="1" lang="hu-HU" sz="1400" b="1"/>
              <a:t>	Budapest, 2013.  szeptember 11.</a:t>
            </a:r>
          </a:p>
          <a:p>
            <a:pPr eaLnBrk="0" hangingPunct="0">
              <a:lnSpc>
                <a:spcPct val="85000"/>
              </a:lnSpc>
            </a:pPr>
            <a:r>
              <a:rPr kumimoji="1" lang="hu-HU" sz="1400" b="1"/>
              <a:t>                                                                                                            </a:t>
            </a:r>
            <a:r>
              <a:rPr kumimoji="1" lang="hu-HU" sz="1400" b="1" i="1"/>
              <a:t>Minta Péter</a:t>
            </a:r>
            <a:endParaRPr kumimoji="1" lang="hu-HU" sz="1400" b="1"/>
          </a:p>
          <a:p>
            <a:pPr algn="ctr" eaLnBrk="0" hangingPunct="0">
              <a:lnSpc>
                <a:spcPct val="85000"/>
              </a:lnSpc>
            </a:pPr>
            <a:r>
              <a:rPr kumimoji="1" lang="hu-HU" sz="1400" b="1"/>
              <a:t>                                        P.H.                   Minta Péter</a:t>
            </a:r>
          </a:p>
          <a:p>
            <a:pPr algn="ctr" eaLnBrk="0" hangingPunct="0"/>
            <a:r>
              <a:rPr kumimoji="1" lang="hu-HU" sz="1400" b="1"/>
              <a:t>                                                             </a:t>
            </a:r>
            <a:r>
              <a:rPr lang="hu-HU" sz="1400" b="1"/>
              <a:t>Minta Hivatal</a:t>
            </a:r>
          </a:p>
          <a:p>
            <a:pPr algn="ctr" eaLnBrk="0" hangingPunct="0"/>
            <a:r>
              <a:rPr lang="hu-HU" sz="1400" b="1"/>
              <a:t>                                                             főosztályvezető</a:t>
            </a:r>
          </a:p>
          <a:p>
            <a:pPr eaLnBrk="0" hangingPunct="0"/>
            <a:endParaRPr kumimoji="1" lang="hu-HU" sz="1400" b="1"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endParaRPr kumimoji="1" lang="hu-HU" sz="1400" b="1"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endParaRPr kumimoji="1" lang="hu-HU" sz="1400" b="1"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endParaRPr kumimoji="1" lang="hu-HU" sz="1400" b="1"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endParaRPr kumimoji="1" lang="hu-HU" sz="1400" b="1"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endParaRPr kumimoji="1" lang="hu-HU" sz="1400" b="1"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endParaRPr kumimoji="1" lang="hu-HU" sz="1400" b="1"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endParaRPr kumimoji="1" lang="hu-HU" sz="1400" b="1"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endParaRPr kumimoji="1" lang="hu-HU" sz="1400" b="1"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endParaRPr kumimoji="1" lang="hu-HU" sz="1400" b="1"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endParaRPr kumimoji="1" lang="hu-HU" sz="1400" b="1"/>
          </a:p>
          <a:p>
            <a:pPr eaLnBrk="0" hangingPunct="0"/>
            <a:endParaRPr kumimoji="1" lang="hu-HU" sz="1400" b="1"/>
          </a:p>
          <a:p>
            <a:pPr eaLnBrk="0" hangingPunct="0"/>
            <a:endParaRPr kumimoji="1" lang="hu-HU" sz="1400" b="1"/>
          </a:p>
          <a:p>
            <a:pPr eaLnBrk="0" hangingPunct="0"/>
            <a:r>
              <a:rPr kumimoji="1" lang="hu-HU" sz="1400" b="1">
                <a:ea typeface="Arial Unicode MS" pitchFamily="34" charset="-128"/>
                <a:cs typeface="Arial Unicode MS" pitchFamily="34" charset="-128"/>
              </a:rPr>
              <a:t>Készült:</a:t>
            </a:r>
            <a:r>
              <a:rPr kumimoji="1" lang="hu-HU" sz="1400" b="1"/>
              <a:t> 2 </a:t>
            </a:r>
            <a:r>
              <a:rPr kumimoji="1" lang="hu-HU" sz="1400" b="1">
                <a:ea typeface="Arial Unicode MS" pitchFamily="34" charset="-128"/>
                <a:cs typeface="Arial Unicode MS" pitchFamily="34" charset="-128"/>
              </a:rPr>
              <a:t>példányban</a:t>
            </a:r>
          </a:p>
          <a:p>
            <a:pPr algn="just" eaLnBrk="0" hangingPunct="0"/>
            <a:r>
              <a:rPr kumimoji="1" lang="hu-HU" sz="1400" b="1">
                <a:cs typeface="Times New Roman" pitchFamily="18" charset="0"/>
              </a:rPr>
              <a:t>Egy példány</a:t>
            </a:r>
            <a:r>
              <a:rPr kumimoji="1" lang="hu-HU" sz="1400" b="1"/>
              <a:t>: 3 </a:t>
            </a:r>
            <a:r>
              <a:rPr kumimoji="1" lang="hu-HU" sz="1400" b="1">
                <a:cs typeface="Times New Roman" pitchFamily="18" charset="0"/>
              </a:rPr>
              <a:t>lap</a:t>
            </a:r>
          </a:p>
          <a:p>
            <a:pPr algn="just" eaLnBrk="0" hangingPunct="0"/>
            <a:r>
              <a:rPr kumimoji="1" lang="hu-HU" sz="1400" b="1">
                <a:cs typeface="Times New Roman" pitchFamily="18" charset="0"/>
              </a:rPr>
              <a:t>Kapják: 1. sz. pld.: BM </a:t>
            </a:r>
            <a:r>
              <a:rPr kumimoji="1" lang="hu-HU" sz="1400" b="1"/>
              <a:t>Nemzeti Biztonsági Felügyelet</a:t>
            </a:r>
          </a:p>
          <a:p>
            <a:pPr algn="just" eaLnBrk="0" hangingPunct="0"/>
            <a:r>
              <a:rPr kumimoji="1" lang="hu-HU" sz="1400" b="1"/>
              <a:t>              </a:t>
            </a:r>
            <a:r>
              <a:rPr kumimoji="1" lang="hu-HU" sz="1400" b="1">
                <a:cs typeface="Times New Roman" pitchFamily="18" charset="0"/>
              </a:rPr>
              <a:t>2. sz. pld.: Irattár.</a:t>
            </a:r>
            <a:endParaRPr kumimoji="1" lang="hu-HU" sz="1400" b="1"/>
          </a:p>
          <a:p>
            <a:pPr algn="just" eaLnBrk="0" hangingPunct="0"/>
            <a:endParaRPr kumimoji="1" lang="hu-HU" sz="700" b="1" u="sng"/>
          </a:p>
          <a:p>
            <a:pPr algn="ctr" eaLnBrk="0" hangingPunct="0"/>
            <a:r>
              <a:rPr kumimoji="1" lang="hu-HU" sz="1600" b="1"/>
              <a:t>                                </a:t>
            </a:r>
          </a:p>
          <a:p>
            <a:pPr algn="ctr" eaLnBrk="0" hangingPunct="0">
              <a:lnSpc>
                <a:spcPct val="80000"/>
              </a:lnSpc>
            </a:pPr>
            <a:r>
              <a:rPr kumimoji="1" lang="hu-HU" sz="1600" b="1"/>
              <a:t>   „Szigorúan titkos!”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95288" y="100013"/>
            <a:ext cx="8748712" cy="662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</a:pPr>
            <a:endParaRPr kumimoji="1" lang="hu-HU" sz="1800" b="1"/>
          </a:p>
          <a:p>
            <a:pPr eaLnBrk="0" hangingPunct="0">
              <a:lnSpc>
                <a:spcPct val="85000"/>
              </a:lnSpc>
            </a:pPr>
            <a:r>
              <a:rPr kumimoji="1" lang="hu-HU" sz="1400" b="1"/>
              <a:t>            MINTA</a:t>
            </a:r>
            <a:r>
              <a:rPr kumimoji="1" lang="hu-HU" sz="2000" b="1"/>
              <a:t>                                                                              </a:t>
            </a:r>
            <a:r>
              <a:rPr kumimoji="1" lang="hu-HU" sz="1600" b="1"/>
              <a:t>„Szigorúan titkos!”</a:t>
            </a:r>
          </a:p>
          <a:p>
            <a:pPr eaLnBrk="0" hangingPunct="0">
              <a:lnSpc>
                <a:spcPct val="70000"/>
              </a:lnSpc>
            </a:pPr>
            <a:r>
              <a:rPr kumimoji="1" lang="hu-HU" sz="1400" b="1"/>
              <a:t>          HIVATAL                                                                                                                   </a:t>
            </a:r>
            <a:r>
              <a:rPr kumimoji="1" lang="hu-HU" sz="1600" b="1"/>
              <a:t>2042. 06. 12-ig.  </a:t>
            </a:r>
          </a:p>
          <a:p>
            <a:pPr eaLnBrk="0" hangingPunct="0">
              <a:lnSpc>
                <a:spcPct val="70000"/>
              </a:lnSpc>
            </a:pPr>
            <a:r>
              <a:rPr kumimoji="1" lang="hu-HU" sz="1600" b="1"/>
              <a:t>                                                                                                                      Dr. Minta Csaba                             </a:t>
            </a:r>
            <a:r>
              <a:rPr lang="hu-HU" sz="1600" b="1"/>
              <a:t> </a:t>
            </a:r>
            <a:r>
              <a:rPr kumimoji="1" lang="hu-HU" sz="1600" b="1"/>
              <a:t>Ikt. szám:                                                                                                         </a:t>
            </a:r>
            <a:r>
              <a:rPr lang="hu-HU" sz="1600" b="1"/>
              <a:t>Minta Hivatal</a:t>
            </a:r>
          </a:p>
          <a:p>
            <a:pPr eaLnBrk="0" hangingPunct="0"/>
            <a:r>
              <a:rPr lang="hu-HU" sz="1600" b="1"/>
              <a:t>Hiv. sz.:                                                                                                             hivatalvezető</a:t>
            </a:r>
          </a:p>
          <a:p>
            <a:pPr eaLnBrk="0" hangingPunct="0">
              <a:lnSpc>
                <a:spcPct val="75000"/>
              </a:lnSpc>
            </a:pPr>
            <a:r>
              <a:rPr kumimoji="1" lang="hu-HU" sz="1600" b="1"/>
              <a:t>                                                                                                                         </a:t>
            </a:r>
          </a:p>
          <a:p>
            <a:pPr eaLnBrk="0" hangingPunct="0">
              <a:lnSpc>
                <a:spcPct val="75000"/>
              </a:lnSpc>
            </a:pPr>
            <a:r>
              <a:rPr kumimoji="1" lang="hu-HU" sz="1600" b="1"/>
              <a:t>							 2. sz. példány</a:t>
            </a:r>
          </a:p>
          <a:p>
            <a:pPr eaLnBrk="0" hangingPunct="0">
              <a:lnSpc>
                <a:spcPct val="75000"/>
              </a:lnSpc>
            </a:pPr>
            <a:r>
              <a:rPr kumimoji="1" lang="hu-HU" sz="1600" b="1"/>
              <a:t>                                                                                                                  </a:t>
            </a:r>
          </a:p>
          <a:p>
            <a:pPr eaLnBrk="0" hangingPunct="0">
              <a:lnSpc>
                <a:spcPct val="75000"/>
              </a:lnSpc>
            </a:pPr>
            <a:r>
              <a:rPr kumimoji="1" lang="hu-HU" sz="1600" b="1"/>
              <a:t>                                         </a:t>
            </a:r>
          </a:p>
          <a:p>
            <a:pPr algn="ctr" eaLnBrk="0" hangingPunct="0">
              <a:lnSpc>
                <a:spcPct val="75000"/>
              </a:lnSpc>
            </a:pPr>
            <a:r>
              <a:rPr kumimoji="1" lang="hu-HU" sz="1600" b="1"/>
              <a:t>                                                                        </a:t>
            </a:r>
          </a:p>
          <a:p>
            <a:pPr eaLnBrk="0" hangingPunct="0">
              <a:lnSpc>
                <a:spcPct val="85000"/>
              </a:lnSpc>
            </a:pPr>
            <a:r>
              <a:rPr kumimoji="1" lang="hu-HU" sz="1600" b="1"/>
              <a:t>Tapa Barnabás úr részére</a:t>
            </a:r>
          </a:p>
          <a:p>
            <a:pPr eaLnBrk="0" hangingPunct="0">
              <a:lnSpc>
                <a:spcPct val="85000"/>
              </a:lnSpc>
            </a:pPr>
            <a:r>
              <a:rPr kumimoji="1" lang="hu-HU" sz="1600" b="1"/>
              <a:t>elnök</a:t>
            </a:r>
          </a:p>
          <a:p>
            <a:pPr eaLnBrk="0" hangingPunct="0">
              <a:lnSpc>
                <a:spcPct val="85000"/>
              </a:lnSpc>
            </a:pPr>
            <a:endParaRPr kumimoji="1" lang="hu-HU" sz="1600" b="1"/>
          </a:p>
          <a:p>
            <a:pPr eaLnBrk="0" hangingPunct="0">
              <a:lnSpc>
                <a:spcPct val="85000"/>
              </a:lnSpc>
            </a:pPr>
            <a:r>
              <a:rPr kumimoji="1" lang="hu-HU" sz="1600" b="1"/>
              <a:t>BM Nemzeti Biztonsági Felügyelet</a:t>
            </a:r>
          </a:p>
          <a:p>
            <a:pPr algn="ctr" eaLnBrk="0" hangingPunct="0">
              <a:lnSpc>
                <a:spcPct val="85000"/>
              </a:lnSpc>
            </a:pPr>
            <a:endParaRPr kumimoji="1" lang="hu-HU" sz="1600" b="1" u="sng"/>
          </a:p>
          <a:p>
            <a:pPr eaLnBrk="0" hangingPunct="0">
              <a:lnSpc>
                <a:spcPct val="85000"/>
              </a:lnSpc>
            </a:pPr>
            <a:r>
              <a:rPr kumimoji="1" lang="hu-HU" sz="1600" b="1" u="sng"/>
              <a:t>Budapest</a:t>
            </a:r>
            <a:endParaRPr kumimoji="1" lang="hu-HU" sz="2000" b="1"/>
          </a:p>
          <a:p>
            <a:pPr eaLnBrk="0" hangingPunct="0">
              <a:lnSpc>
                <a:spcPct val="85000"/>
              </a:lnSpc>
            </a:pPr>
            <a:r>
              <a:rPr kumimoji="1" lang="hu-HU" sz="1600" b="1"/>
              <a:t>	</a:t>
            </a:r>
          </a:p>
          <a:p>
            <a:pPr eaLnBrk="0" hangingPunct="0">
              <a:lnSpc>
                <a:spcPct val="85000"/>
              </a:lnSpc>
            </a:pPr>
            <a:r>
              <a:rPr kumimoji="1" lang="hu-HU" sz="1600" b="1"/>
              <a:t>	Tárgy: szolgáltatási kötelezettségek,</a:t>
            </a:r>
          </a:p>
          <a:p>
            <a:pPr eaLnBrk="0" hangingPunct="0">
              <a:lnSpc>
                <a:spcPct val="85000"/>
              </a:lnSpc>
            </a:pPr>
            <a:r>
              <a:rPr kumimoji="1" lang="hu-HU" sz="1600" b="1"/>
              <a:t>                              feladatok</a:t>
            </a:r>
          </a:p>
          <a:p>
            <a:pPr eaLnBrk="0" hangingPunct="0">
              <a:lnSpc>
                <a:spcPct val="85000"/>
              </a:lnSpc>
            </a:pPr>
            <a:r>
              <a:rPr kumimoji="1" lang="hu-HU" sz="1600" b="1"/>
              <a:t>                             </a:t>
            </a:r>
          </a:p>
          <a:p>
            <a:pPr eaLnBrk="0" hangingPunct="0">
              <a:lnSpc>
                <a:spcPct val="85000"/>
              </a:lnSpc>
            </a:pPr>
            <a:r>
              <a:rPr kumimoji="1" lang="hu-HU" sz="1600" b="1"/>
              <a:t>	</a:t>
            </a:r>
          </a:p>
          <a:p>
            <a:pPr eaLnBrk="0" hangingPunct="0">
              <a:lnSpc>
                <a:spcPct val="85000"/>
              </a:lnSpc>
            </a:pPr>
            <a:r>
              <a:rPr kumimoji="1" lang="hu-HU" sz="1600" b="1"/>
              <a:t>	Tisztelt Elnök Úr!</a:t>
            </a:r>
          </a:p>
          <a:p>
            <a:pPr eaLnBrk="0" hangingPunct="0">
              <a:lnSpc>
                <a:spcPct val="85000"/>
              </a:lnSpc>
            </a:pPr>
            <a:r>
              <a:rPr kumimoji="1" lang="hu-HU" sz="1600" b="1"/>
              <a:t>	</a:t>
            </a:r>
          </a:p>
          <a:p>
            <a:pPr eaLnBrk="0" hangingPunct="0">
              <a:lnSpc>
                <a:spcPct val="85000"/>
              </a:lnSpc>
            </a:pPr>
            <a:r>
              <a:rPr kumimoji="1" lang="hu-HU" sz="1600" b="1"/>
              <a:t>	Szöveg:……………………………………………………………………………………………….…………………………………………………………………………………………………………………..  ………………………………………………………………………………………….</a:t>
            </a:r>
          </a:p>
          <a:p>
            <a:pPr eaLnBrk="0" hangingPunct="0">
              <a:lnSpc>
                <a:spcPct val="85000"/>
              </a:lnSpc>
            </a:pPr>
            <a:r>
              <a:rPr kumimoji="1" lang="hu-HU" sz="1600" b="1"/>
              <a:t>	</a:t>
            </a:r>
            <a:endParaRPr kumimoji="1" lang="hu-HU" sz="1400" b="1"/>
          </a:p>
          <a:p>
            <a:pPr algn="ctr" eaLnBrk="0" hangingPunct="0">
              <a:lnSpc>
                <a:spcPct val="80000"/>
              </a:lnSpc>
            </a:pPr>
            <a:r>
              <a:rPr kumimoji="1" lang="hu-HU" sz="1600" b="1"/>
              <a:t>                                 </a:t>
            </a:r>
          </a:p>
          <a:p>
            <a:pPr algn="ctr" eaLnBrk="0" hangingPunct="0">
              <a:lnSpc>
                <a:spcPct val="80000"/>
              </a:lnSpc>
            </a:pPr>
            <a:r>
              <a:rPr kumimoji="1" lang="hu-HU" sz="1600" b="1"/>
              <a:t>  „ Szigorúan titkos!”</a:t>
            </a:r>
          </a:p>
          <a:p>
            <a:pPr eaLnBrk="0" hangingPunct="0">
              <a:lnSpc>
                <a:spcPct val="85000"/>
              </a:lnSpc>
            </a:pPr>
            <a:endParaRPr kumimoji="1" lang="hu-HU" sz="1600" b="1"/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 flipV="1">
            <a:off x="76200" y="809625"/>
            <a:ext cx="1781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95288" y="0"/>
            <a:ext cx="8748712" cy="646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</a:pPr>
            <a:endParaRPr kumimoji="1" lang="hu-HU" sz="1600" b="1"/>
          </a:p>
          <a:p>
            <a:pPr algn="ctr" eaLnBrk="0" hangingPunct="0">
              <a:lnSpc>
                <a:spcPct val="85000"/>
              </a:lnSpc>
            </a:pPr>
            <a:r>
              <a:rPr kumimoji="1" lang="hu-HU" sz="1600" b="1"/>
              <a:t>-2-</a:t>
            </a:r>
          </a:p>
          <a:p>
            <a:pPr algn="ctr" eaLnBrk="0" hangingPunct="0">
              <a:lnSpc>
                <a:spcPct val="70000"/>
              </a:lnSpc>
            </a:pPr>
            <a:r>
              <a:rPr kumimoji="1" lang="hu-HU" sz="1600" b="1"/>
              <a:t> </a:t>
            </a:r>
          </a:p>
          <a:p>
            <a:pPr algn="ctr" eaLnBrk="0" hangingPunct="0">
              <a:lnSpc>
                <a:spcPct val="70000"/>
              </a:lnSpc>
            </a:pPr>
            <a:r>
              <a:rPr kumimoji="1" lang="hu-HU" sz="1600" b="1"/>
              <a:t>  „Szigorúan titkos!”</a:t>
            </a:r>
          </a:p>
          <a:p>
            <a:pPr eaLnBrk="0" hangingPunct="0">
              <a:lnSpc>
                <a:spcPct val="75000"/>
              </a:lnSpc>
            </a:pPr>
            <a:r>
              <a:rPr kumimoji="1" lang="hu-HU" sz="1600" b="1" u="sng"/>
              <a:t> </a:t>
            </a:r>
            <a:r>
              <a:rPr kumimoji="1" lang="hu-HU" sz="1600" b="1"/>
              <a:t>         </a:t>
            </a:r>
          </a:p>
          <a:p>
            <a:pPr eaLnBrk="0" hangingPunct="0"/>
            <a:endParaRPr kumimoji="1" lang="hu-HU" sz="1600" b="1"/>
          </a:p>
          <a:p>
            <a:pPr eaLnBrk="0" hangingPunct="0"/>
            <a:r>
              <a:rPr kumimoji="1" lang="hu-HU" sz="2000" b="1"/>
              <a:t>	</a:t>
            </a:r>
            <a:r>
              <a:rPr kumimoji="1" lang="hu-HU" sz="1600" b="1"/>
              <a:t>Szöveg: ………………………………………………………………………………………………</a:t>
            </a:r>
          </a:p>
          <a:p>
            <a:pPr eaLnBrk="0" hangingPunct="0"/>
            <a:r>
              <a:rPr kumimoji="1" lang="hu-HU" sz="1600" b="1"/>
              <a:t>  ………………………………………………………………………………………………………………….…………………………….…………………………………………………………………………………………………………………….………………………………………………………………………………………………………..…………………………………………………………………………………………………………………..…………………………………………………………………………………………………………………..……………………………………………………………………………………………………………….………………………………………………………………………………………………………..………………………………………………………………………………………………………………….. ……………………………………………………...</a:t>
            </a:r>
          </a:p>
          <a:p>
            <a:pPr eaLnBrk="0" hangingPunct="0"/>
            <a:endParaRPr kumimoji="1" lang="hu-HU" sz="1600" b="1"/>
          </a:p>
          <a:p>
            <a:pPr eaLnBrk="0" hangingPunct="0"/>
            <a:r>
              <a:rPr kumimoji="1" lang="hu-HU" sz="1600" b="1"/>
              <a:t>	 	</a:t>
            </a:r>
          </a:p>
          <a:p>
            <a:pPr eaLnBrk="0" hangingPunct="0"/>
            <a:r>
              <a:rPr kumimoji="1" lang="hu-HU" sz="1600" b="1"/>
              <a:t>	</a:t>
            </a:r>
          </a:p>
          <a:p>
            <a:pPr eaLnBrk="0" hangingPunct="0"/>
            <a:endParaRPr kumimoji="1" lang="hu-HU" sz="1600" b="1"/>
          </a:p>
          <a:p>
            <a:pPr eaLnBrk="0" hangingPunct="0"/>
            <a:endParaRPr kumimoji="1" lang="hu-HU" sz="1600" b="1"/>
          </a:p>
          <a:p>
            <a:pPr eaLnBrk="0" hangingPunct="0"/>
            <a:endParaRPr kumimoji="1" lang="hu-HU" sz="1600" b="1"/>
          </a:p>
          <a:p>
            <a:pPr algn="ctr" eaLnBrk="0" hangingPunct="0">
              <a:lnSpc>
                <a:spcPct val="80000"/>
              </a:lnSpc>
            </a:pPr>
            <a:endParaRPr kumimoji="1" lang="hu-HU" sz="1600" b="1"/>
          </a:p>
          <a:p>
            <a:pPr algn="ctr" eaLnBrk="0" hangingPunct="0">
              <a:lnSpc>
                <a:spcPct val="80000"/>
              </a:lnSpc>
            </a:pPr>
            <a:r>
              <a:rPr kumimoji="1" lang="hu-HU" sz="1600" b="1"/>
              <a:t>  </a:t>
            </a:r>
            <a:r>
              <a:rPr kumimoji="1" lang="hu-HU" sz="2000" b="1"/>
              <a:t>                                </a:t>
            </a:r>
          </a:p>
          <a:p>
            <a:pPr algn="ctr" eaLnBrk="0" hangingPunct="0">
              <a:lnSpc>
                <a:spcPct val="80000"/>
              </a:lnSpc>
            </a:pPr>
            <a:r>
              <a:rPr kumimoji="1" lang="hu-HU" sz="2000" b="1"/>
              <a:t>  </a:t>
            </a:r>
            <a:r>
              <a:rPr kumimoji="1" lang="hu-HU" sz="1600" b="1"/>
              <a:t>„Szigorúan titkos!”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2017.02.13. 13:51</a:t>
            </a:fld>
            <a:endParaRPr lang="hu-HU" sz="1400" dirty="0">
              <a:latin typeface="Arial" charset="0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latin typeface="Arial" charset="0"/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3E5FD34E-2653-4943-86A3-E961C20C3C6B}" type="slidenum">
              <a:rPr lang="hu-HU" altLang="en-US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5</a:t>
            </a:fld>
            <a:endParaRPr lang="hu-HU" altLang="en-US" sz="1400">
              <a:latin typeface="Arial" charset="0"/>
              <a:cs typeface="+mn-cs"/>
            </a:endParaRPr>
          </a:p>
        </p:txBody>
      </p:sp>
      <p:pic>
        <p:nvPicPr>
          <p:cNvPr id="7172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260350"/>
            <a:ext cx="1150938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660400" y="28527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hu-HU" sz="5400"/>
              <a:t>„M” irat</a:t>
            </a:r>
          </a:p>
          <a:p>
            <a:pPr>
              <a:lnSpc>
                <a:spcPct val="85000"/>
              </a:lnSpc>
            </a:pPr>
            <a:endParaRPr lang="hu-HU" sz="2000"/>
          </a:p>
          <a:p>
            <a:pPr>
              <a:lnSpc>
                <a:spcPct val="85000"/>
              </a:lnSpc>
            </a:pPr>
            <a:r>
              <a:rPr lang="hu-HU"/>
              <a:t>„M” irat lehet:</a:t>
            </a:r>
          </a:p>
          <a:p>
            <a:pPr>
              <a:lnSpc>
                <a:spcPct val="85000"/>
              </a:lnSpc>
            </a:pPr>
            <a:r>
              <a:rPr lang="hu-HU"/>
              <a:t>1. Nyílt:</a:t>
            </a:r>
          </a:p>
          <a:p>
            <a:pPr>
              <a:lnSpc>
                <a:spcPct val="85000"/>
              </a:lnSpc>
            </a:pPr>
            <a:r>
              <a:rPr lang="hu-HU"/>
              <a:t>Kezelése az Iratkezelési szabályzat szerint (6/2015 számú, a Bv-i szervezet Egységes Iratkezelési Szabályzata)</a:t>
            </a:r>
          </a:p>
          <a:p>
            <a:pPr>
              <a:lnSpc>
                <a:spcPct val="85000"/>
              </a:lnSpc>
            </a:pPr>
            <a:r>
              <a:rPr lang="hu-HU"/>
              <a:t>2. Minősített:</a:t>
            </a:r>
          </a:p>
          <a:p>
            <a:pPr>
              <a:lnSpc>
                <a:spcPct val="85000"/>
              </a:lnSpc>
            </a:pPr>
            <a:r>
              <a:rPr lang="hu-HU"/>
              <a:t>A Mavtv., valamint a 90/2010 Korm.rendelet alapján történik.</a:t>
            </a:r>
          </a:p>
          <a:p>
            <a:pPr>
              <a:lnSpc>
                <a:spcPct val="85000"/>
              </a:lnSpc>
            </a:pPr>
            <a:r>
              <a:rPr lang="hu-HU"/>
              <a:t>Az „M” megjelölés NEM minősítési jelölés, hanem az adott irat tartalmi részére vonatkozó megjelölés (mozgósítás, különleges védelmi helyzet, speciális, a békeidőtől eltérő működési rend)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23850" y="57150"/>
            <a:ext cx="8820150" cy="693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kumimoji="1" lang="hu-HU" sz="1600"/>
              <a:t>-3-</a:t>
            </a:r>
          </a:p>
          <a:p>
            <a:pPr eaLnBrk="0" hangingPunct="0">
              <a:lnSpc>
                <a:spcPct val="80000"/>
              </a:lnSpc>
            </a:pPr>
            <a:r>
              <a:rPr kumimoji="1" lang="hu-HU" sz="1600"/>
              <a:t>                                                              </a:t>
            </a:r>
            <a:r>
              <a:rPr kumimoji="1" lang="hu-HU" sz="1400"/>
              <a:t> „Szigorúan titkos!”</a:t>
            </a:r>
            <a:r>
              <a:rPr kumimoji="1" lang="hu-HU" sz="1400" u="sng"/>
              <a:t> </a:t>
            </a:r>
            <a:r>
              <a:rPr kumimoji="1" lang="hu-HU" sz="1400"/>
              <a:t>        </a:t>
            </a:r>
            <a:r>
              <a:rPr kumimoji="1" lang="hu-HU" sz="800"/>
              <a:t> </a:t>
            </a:r>
          </a:p>
          <a:p>
            <a:pPr eaLnBrk="0" hangingPunct="0"/>
            <a:r>
              <a:rPr kumimoji="1" lang="hu-HU" sz="1400"/>
              <a:t>	Szöveg: ………………………………………………………………………………………………</a:t>
            </a:r>
          </a:p>
          <a:p>
            <a:pPr eaLnBrk="0" hangingPunct="0"/>
            <a:r>
              <a:rPr kumimoji="1" lang="hu-HU" sz="1400"/>
              <a:t>  …………………………………………………………………………………………………………………….</a:t>
            </a:r>
          </a:p>
          <a:p>
            <a:pPr eaLnBrk="0" hangingPunct="0"/>
            <a:endParaRPr kumimoji="1" lang="hu-HU" sz="800"/>
          </a:p>
          <a:p>
            <a:pPr eaLnBrk="0" hangingPunct="0"/>
            <a:r>
              <a:rPr kumimoji="1" lang="hu-HU" sz="1400"/>
              <a:t>	Budapest, 2013. szeptember 11.	                                     </a:t>
            </a:r>
            <a:r>
              <a:rPr kumimoji="1" lang="hu-HU" sz="1400" i="1"/>
              <a:t>Minta Péter</a:t>
            </a:r>
            <a:endParaRPr kumimoji="1" lang="hu-HU" sz="1400"/>
          </a:p>
          <a:p>
            <a:pPr algn="ctr" eaLnBrk="0" hangingPunct="0">
              <a:lnSpc>
                <a:spcPct val="85000"/>
              </a:lnSpc>
            </a:pPr>
            <a:r>
              <a:rPr kumimoji="1" lang="hu-HU" sz="1400"/>
              <a:t>                                                P.H.           Minta Péter</a:t>
            </a:r>
          </a:p>
          <a:p>
            <a:pPr algn="ctr" eaLnBrk="0" hangingPunct="0"/>
            <a:r>
              <a:rPr kumimoji="1" lang="hu-HU" sz="1400"/>
              <a:t>                                                             </a:t>
            </a:r>
            <a:r>
              <a:rPr lang="hu-HU" sz="1400"/>
              <a:t>Minta Hivatal</a:t>
            </a:r>
          </a:p>
          <a:p>
            <a:pPr algn="ctr" eaLnBrk="0" hangingPunct="0"/>
            <a:r>
              <a:rPr lang="hu-HU" sz="1400"/>
              <a:t>                                                              főosztályvezető</a:t>
            </a:r>
            <a:endParaRPr kumimoji="1" lang="hu-HU" sz="1400"/>
          </a:p>
          <a:p>
            <a:pPr eaLnBrk="0" hangingPunct="0"/>
            <a:r>
              <a:rPr kumimoji="1" lang="hu-HU" sz="1200">
                <a:ea typeface="Arial Unicode MS" pitchFamily="34" charset="-128"/>
                <a:cs typeface="Arial Unicode MS" pitchFamily="34" charset="-128"/>
              </a:rPr>
              <a:t>Készült:</a:t>
            </a:r>
            <a:r>
              <a:rPr kumimoji="1" lang="hu-HU" sz="1200"/>
              <a:t> 2 </a:t>
            </a:r>
            <a:r>
              <a:rPr kumimoji="1" lang="hu-HU" sz="1200">
                <a:ea typeface="Arial Unicode MS" pitchFamily="34" charset="-128"/>
                <a:cs typeface="Arial Unicode MS" pitchFamily="34" charset="-128"/>
              </a:rPr>
              <a:t>példányban</a:t>
            </a:r>
          </a:p>
          <a:p>
            <a:pPr algn="just" eaLnBrk="0" hangingPunct="0"/>
            <a:r>
              <a:rPr kumimoji="1" lang="hu-HU" sz="1200">
                <a:cs typeface="Times New Roman" pitchFamily="18" charset="0"/>
              </a:rPr>
              <a:t>Egy példány</a:t>
            </a:r>
            <a:r>
              <a:rPr kumimoji="1" lang="hu-HU" sz="1200"/>
              <a:t>: 3 </a:t>
            </a:r>
            <a:r>
              <a:rPr kumimoji="1" lang="hu-HU" sz="1200">
                <a:cs typeface="Times New Roman" pitchFamily="18" charset="0"/>
              </a:rPr>
              <a:t>lap</a:t>
            </a:r>
          </a:p>
          <a:p>
            <a:pPr algn="just" eaLnBrk="0" hangingPunct="0"/>
            <a:r>
              <a:rPr kumimoji="1" lang="hu-HU" sz="1200">
                <a:cs typeface="Times New Roman" pitchFamily="18" charset="0"/>
              </a:rPr>
              <a:t>Kapják: 1. sz. pld.: BM </a:t>
            </a:r>
            <a:r>
              <a:rPr kumimoji="1" lang="hu-HU" sz="1200"/>
              <a:t>Nemzeti Biztonsági Felügyelet</a:t>
            </a:r>
          </a:p>
          <a:p>
            <a:pPr algn="just" eaLnBrk="0" hangingPunct="0"/>
            <a:r>
              <a:rPr kumimoji="1" lang="hu-HU" sz="1200"/>
              <a:t>              </a:t>
            </a:r>
            <a:r>
              <a:rPr kumimoji="1" lang="hu-HU" sz="1200">
                <a:cs typeface="Times New Roman" pitchFamily="18" charset="0"/>
              </a:rPr>
              <a:t>2. sz. pld.: Irattár.</a:t>
            </a:r>
            <a:endParaRPr kumimoji="1" lang="hu-HU" sz="1200"/>
          </a:p>
          <a:p>
            <a:pPr algn="just" eaLnBrk="0" hangingPunct="0"/>
            <a:endParaRPr kumimoji="1" lang="hu-HU" sz="500" u="sng"/>
          </a:p>
          <a:p>
            <a:pPr algn="just" eaLnBrk="0" hangingPunct="0">
              <a:lnSpc>
                <a:spcPct val="115000"/>
              </a:lnSpc>
            </a:pPr>
            <a:r>
              <a:rPr lang="hu-HU" sz="1200">
                <a:cs typeface="Times New Roman" pitchFamily="18" charset="0"/>
              </a:rPr>
              <a:t>Minősítési javaslat:</a:t>
            </a:r>
            <a:endParaRPr lang="hu-HU" sz="1200"/>
          </a:p>
          <a:p>
            <a:pPr algn="just" eaLnBrk="0" hangingPunct="0">
              <a:lnSpc>
                <a:spcPct val="115000"/>
              </a:lnSpc>
            </a:pPr>
            <a:r>
              <a:rPr lang="hu-HU" sz="1200">
                <a:cs typeface="Times New Roman" pitchFamily="18" charset="0"/>
              </a:rPr>
              <a:t>       Javaslom az adathordozón szereplő adatokat a minősített adat védelméről szóló 2009. évi CLV. törvény 5. és 6. §-ban foglaltak alapján 2042. 06. 12-ig „Szigorúan titkos!”-sá minősíteni.</a:t>
            </a:r>
            <a:endParaRPr lang="hu-HU" sz="1200"/>
          </a:p>
          <a:p>
            <a:pPr algn="just" eaLnBrk="0" hangingPunct="0">
              <a:lnSpc>
                <a:spcPct val="150000"/>
              </a:lnSpc>
            </a:pPr>
            <a:r>
              <a:rPr lang="hu-HU" sz="1200">
                <a:cs typeface="Times New Roman" pitchFamily="18" charset="0"/>
              </a:rPr>
              <a:t>Indoklás: </a:t>
            </a:r>
            <a:endParaRPr lang="hu-HU" sz="1200"/>
          </a:p>
          <a:p>
            <a:pPr algn="just" eaLnBrk="0" hangingPunct="0">
              <a:lnSpc>
                <a:spcPct val="115000"/>
              </a:lnSpc>
            </a:pPr>
            <a:r>
              <a:rPr lang="hu-HU" sz="1200">
                <a:cs typeface="Times New Roman" pitchFamily="18" charset="0"/>
              </a:rPr>
              <a:t>    1) Az adathordozón szereplő adatok minősítéssel védhető, Magyarország bűnüldözési és bűnmegelőzési tevékenységi körébe tartoznak,</a:t>
            </a:r>
            <a:endParaRPr lang="hu-HU" sz="1200"/>
          </a:p>
          <a:p>
            <a:pPr algn="just" eaLnBrk="0" hangingPunct="0">
              <a:lnSpc>
                <a:spcPct val="115000"/>
              </a:lnSpc>
            </a:pPr>
            <a:r>
              <a:rPr lang="hu-HU" sz="1200">
                <a:cs typeface="Times New Roman" pitchFamily="18" charset="0"/>
              </a:rPr>
              <a:t>    2) az adatok javasolt érvényességi idő lejárta előtti nyilvánosságra hozatala, jogosulatlan megszerzése, módosítása vagy felhasználása,      illetéktelen személy részére hozzáférhetővé, valamint az arra jogosult részére hozzáférhetetlenné tétele </a:t>
            </a:r>
            <a:endParaRPr lang="hu-HU" sz="1200"/>
          </a:p>
          <a:p>
            <a:pPr algn="just" eaLnBrk="0" hangingPunct="0">
              <a:lnSpc>
                <a:spcPct val="115000"/>
              </a:lnSpc>
            </a:pPr>
            <a:r>
              <a:rPr lang="hu-HU" sz="1200">
                <a:cs typeface="Times New Roman" pitchFamily="18" charset="0"/>
              </a:rPr>
              <a:t>        a) rendkívül súlyosan károsítaná Magyarország bűnüldözési és bűnmegelőzési tevékenységét,</a:t>
            </a:r>
          </a:p>
          <a:p>
            <a:pPr algn="just" eaLnBrk="0" hangingPunct="0">
              <a:lnSpc>
                <a:spcPct val="115000"/>
              </a:lnSpc>
            </a:pPr>
            <a:r>
              <a:rPr lang="hu-HU" sz="1200">
                <a:cs typeface="Times New Roman" pitchFamily="18" charset="0"/>
              </a:rPr>
              <a:t>        b) nagyszámú embert érintő közvetlen életveszélyt okozna, ezért az adatok nyilvánosságát és az arra feljogosított személyen kívüli  megismerhetőségét a javasolt érvényességi ideig szükséges korlátozni.</a:t>
            </a:r>
            <a:r>
              <a:rPr lang="hu-HU" sz="1200"/>
              <a:t> </a:t>
            </a:r>
            <a:endParaRPr kumimoji="1" lang="hu-HU" sz="1200">
              <a:cs typeface="Times New Roman" pitchFamily="18" charset="0"/>
            </a:endParaRPr>
          </a:p>
          <a:p>
            <a:pPr algn="just" eaLnBrk="0" hangingPunct="0"/>
            <a:endParaRPr kumimoji="1" lang="hu-HU" sz="700">
              <a:cs typeface="Times New Roman" pitchFamily="18" charset="0"/>
            </a:endParaRPr>
          </a:p>
          <a:p>
            <a:pPr algn="just" eaLnBrk="0" hangingPunct="0"/>
            <a:r>
              <a:rPr kumimoji="1" lang="hu-HU" sz="1400"/>
              <a:t>	</a:t>
            </a:r>
            <a:r>
              <a:rPr kumimoji="1" lang="hu-HU" sz="1200">
                <a:cs typeface="Times New Roman" pitchFamily="18" charset="0"/>
              </a:rPr>
              <a:t>Budapest, 2013.  szeptember 11.                                                             </a:t>
            </a:r>
            <a:r>
              <a:rPr kumimoji="1" lang="hu-HU" sz="1200" i="1"/>
              <a:t>Minta Péter</a:t>
            </a:r>
            <a:endParaRPr kumimoji="1" lang="hu-HU" sz="1200"/>
          </a:p>
          <a:p>
            <a:pPr algn="ctr" eaLnBrk="0" hangingPunct="0"/>
            <a:r>
              <a:rPr kumimoji="1" lang="hu-HU" sz="1200">
                <a:cs typeface="Times New Roman" pitchFamily="18" charset="0"/>
              </a:rPr>
              <a:t>                                                                                      </a:t>
            </a:r>
            <a:r>
              <a:rPr kumimoji="1" lang="hu-HU" sz="1200"/>
              <a:t>Minta Péter</a:t>
            </a:r>
          </a:p>
          <a:p>
            <a:pPr algn="ctr" eaLnBrk="0" hangingPunct="0"/>
            <a:r>
              <a:rPr kumimoji="1" lang="hu-HU" sz="1200">
                <a:ea typeface="Arial Unicode MS" pitchFamily="34" charset="-128"/>
                <a:cs typeface="Arial Unicode MS" pitchFamily="34" charset="-128"/>
              </a:rPr>
              <a:t>                                                                                      </a:t>
            </a:r>
            <a:r>
              <a:rPr kumimoji="1" lang="hu-HU" sz="1200"/>
              <a:t>fő</a:t>
            </a:r>
            <a:r>
              <a:rPr kumimoji="1" lang="hu-HU" sz="1200">
                <a:ea typeface="Arial Unicode MS" pitchFamily="34" charset="-128"/>
                <a:cs typeface="Arial Unicode MS" pitchFamily="34" charset="-128"/>
              </a:rPr>
              <a:t>osztályvezető</a:t>
            </a:r>
          </a:p>
          <a:p>
            <a:pPr algn="ctr" eaLnBrk="0" hangingPunct="0"/>
            <a:r>
              <a:rPr kumimoji="1" lang="hu-HU" sz="1200">
                <a:cs typeface="Times New Roman" pitchFamily="18" charset="0"/>
              </a:rPr>
              <a:t>                                                                                      </a:t>
            </a:r>
            <a:endParaRPr kumimoji="1" lang="hu-HU" sz="1200">
              <a:ea typeface="Arial Unicode MS" pitchFamily="34" charset="-128"/>
              <a:cs typeface="Arial Unicode MS" pitchFamily="34" charset="-128"/>
            </a:endParaRPr>
          </a:p>
          <a:p>
            <a:pPr algn="just" eaLnBrk="0" hangingPunct="0"/>
            <a:r>
              <a:rPr kumimoji="1" lang="hu-HU" sz="1200">
                <a:cs typeface="Times New Roman" pitchFamily="18" charset="0"/>
              </a:rPr>
              <a:t>Az adathordozón szereplő adatokat a minősítési javaslatban foglaltak alapján 2042. 06. 12-ig „Szigorúan titkos!”-sá minősítem.</a:t>
            </a:r>
          </a:p>
          <a:p>
            <a:pPr algn="just" eaLnBrk="0" hangingPunct="0"/>
            <a:r>
              <a:rPr kumimoji="1" lang="hu-HU" sz="1200"/>
              <a:t>	</a:t>
            </a:r>
            <a:r>
              <a:rPr kumimoji="1" lang="hu-HU" sz="1200">
                <a:cs typeface="Times New Roman" pitchFamily="18" charset="0"/>
              </a:rPr>
              <a:t>Budapest, 2013.  szeptember 11.			                                </a:t>
            </a:r>
            <a:r>
              <a:rPr kumimoji="1" lang="hu-HU" sz="1200" i="1"/>
              <a:t>Dr. Minta Csaba</a:t>
            </a:r>
            <a:endParaRPr kumimoji="1" lang="hu-HU" sz="1200"/>
          </a:p>
          <a:p>
            <a:pPr algn="ctr" eaLnBrk="0" hangingPunct="0">
              <a:lnSpc>
                <a:spcPct val="85000"/>
              </a:lnSpc>
            </a:pPr>
            <a:r>
              <a:rPr kumimoji="1" lang="hu-HU" sz="1200"/>
              <a:t>                                                                                                                                                 Dr. Minta Csaba</a:t>
            </a:r>
          </a:p>
          <a:p>
            <a:pPr algn="ctr" eaLnBrk="0" hangingPunct="0"/>
            <a:r>
              <a:rPr kumimoji="1" lang="hu-HU" sz="1200"/>
              <a:t>                                                                                                                                                 </a:t>
            </a:r>
            <a:r>
              <a:rPr lang="hu-HU" sz="1200"/>
              <a:t>Minta Hivatal</a:t>
            </a:r>
          </a:p>
          <a:p>
            <a:pPr algn="ctr" eaLnBrk="0" hangingPunct="0"/>
            <a:r>
              <a:rPr lang="hu-HU" sz="1400"/>
              <a:t>                                                          </a:t>
            </a:r>
            <a:r>
              <a:rPr kumimoji="1" lang="hu-HU" sz="1400"/>
              <a:t>„Szigorúan titkos!”</a:t>
            </a:r>
            <a:r>
              <a:rPr lang="hu-HU" sz="1400"/>
              <a:t>                                   </a:t>
            </a:r>
            <a:r>
              <a:rPr lang="hu-HU" sz="1200"/>
              <a:t>hivatalvezető</a:t>
            </a:r>
            <a:r>
              <a:rPr kumimoji="1" lang="hu-HU" sz="1600"/>
              <a:t>                          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2017.02.13. 13:51</a:t>
            </a:fld>
            <a:endParaRPr lang="hu-HU" sz="1400" dirty="0">
              <a:latin typeface="Arial" charset="0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latin typeface="Arial" charset="0"/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4B28468-7C5C-446C-90B9-EC6DD8DF7F97}" type="slidenum">
              <a:rPr lang="hu-HU" altLang="en-US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51</a:t>
            </a:fld>
            <a:endParaRPr lang="hu-HU" altLang="en-US" sz="1400" dirty="0">
              <a:latin typeface="Arial" charset="0"/>
              <a:cs typeface="+mn-cs"/>
            </a:endParaRPr>
          </a:p>
        </p:txBody>
      </p:sp>
      <p:pic>
        <p:nvPicPr>
          <p:cNvPr id="54276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4277" name="Group 2"/>
          <p:cNvGrpSpPr>
            <a:grpSpLocks noChangeAspect="1"/>
          </p:cNvGrpSpPr>
          <p:nvPr/>
        </p:nvGrpSpPr>
        <p:grpSpPr bwMode="auto">
          <a:xfrm>
            <a:off x="715963" y="495300"/>
            <a:ext cx="8421687" cy="5929313"/>
            <a:chOff x="2198" y="1658"/>
            <a:chExt cx="11382" cy="7168"/>
          </a:xfrm>
        </p:grpSpPr>
        <p:sp>
          <p:nvSpPr>
            <p:cNvPr id="525315" name="AutoShape 3"/>
            <p:cNvSpPr>
              <a:spLocks noChangeAspect="1" noChangeArrowheads="1"/>
            </p:cNvSpPr>
            <p:nvPr/>
          </p:nvSpPr>
          <p:spPr bwMode="auto">
            <a:xfrm>
              <a:off x="2198" y="1658"/>
              <a:ext cx="11382" cy="7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hu-HU" sz="2000" b="1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  <a:cs typeface="+mn-cs"/>
              </a:endParaRPr>
            </a:p>
          </p:txBody>
        </p:sp>
        <p:sp>
          <p:nvSpPr>
            <p:cNvPr id="54279" name="Rectangle 4"/>
            <p:cNvSpPr>
              <a:spLocks noChangeArrowheads="1"/>
            </p:cNvSpPr>
            <p:nvPr/>
          </p:nvSpPr>
          <p:spPr bwMode="auto">
            <a:xfrm>
              <a:off x="3230" y="1658"/>
              <a:ext cx="9792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1690" tIns="30845" rIns="61690" bIns="30845" anchor="ctr"/>
            <a:lstStyle/>
            <a:p>
              <a:pPr algn="ctr"/>
              <a:r>
                <a:rPr lang="hu-HU" sz="2900" b="1">
                  <a:latin typeface="Georgia" pitchFamily="18" charset="0"/>
                </a:rPr>
                <a:t>A minősítés folyamata</a:t>
              </a:r>
              <a:endParaRPr lang="hu-HU" sz="2000" b="1"/>
            </a:p>
          </p:txBody>
        </p:sp>
        <p:sp>
          <p:nvSpPr>
            <p:cNvPr id="54280" name="AutoShape 5"/>
            <p:cNvSpPr>
              <a:spLocks noChangeArrowheads="1"/>
            </p:cNvSpPr>
            <p:nvPr/>
          </p:nvSpPr>
          <p:spPr bwMode="auto">
            <a:xfrm>
              <a:off x="3377" y="3199"/>
              <a:ext cx="1872" cy="769"/>
            </a:xfrm>
            <a:prstGeom prst="flowChartAlternateProcess">
              <a:avLst/>
            </a:prstGeom>
            <a:solidFill>
              <a:srgbClr val="00CCC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61265" tIns="30632" rIns="61265" bIns="30632" anchor="ctr"/>
            <a:lstStyle/>
            <a:p>
              <a:r>
                <a:rPr lang="hu-HU" altLang="hu-HU" sz="1600">
                  <a:solidFill>
                    <a:srgbClr val="000000"/>
                  </a:solidFill>
                  <a:latin typeface="Georgia" pitchFamily="18" charset="0"/>
                </a:rPr>
                <a:t>Szignálás</a:t>
              </a:r>
              <a:endParaRPr lang="hu-HU" altLang="hu-HU" sz="2000"/>
            </a:p>
          </p:txBody>
        </p:sp>
        <p:sp>
          <p:nvSpPr>
            <p:cNvPr id="54281" name="AutoShape 6"/>
            <p:cNvSpPr>
              <a:spLocks noChangeArrowheads="1"/>
            </p:cNvSpPr>
            <p:nvPr/>
          </p:nvSpPr>
          <p:spPr bwMode="auto">
            <a:xfrm>
              <a:off x="5007" y="4290"/>
              <a:ext cx="2986" cy="768"/>
            </a:xfrm>
            <a:prstGeom prst="flowChartAlternateProcess">
              <a:avLst/>
            </a:prstGeom>
            <a:solidFill>
              <a:srgbClr val="00CCC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61265" tIns="30632" rIns="61265" bIns="30632" anchor="ctr"/>
            <a:lstStyle/>
            <a:p>
              <a:r>
                <a:rPr lang="hu-HU" altLang="hu-HU" sz="1600">
                  <a:solidFill>
                    <a:srgbClr val="000000"/>
                  </a:solidFill>
                  <a:latin typeface="Georgia" pitchFamily="18" charset="0"/>
                </a:rPr>
                <a:t>Adat elkészítése</a:t>
              </a:r>
              <a:endParaRPr lang="hu-HU" altLang="hu-HU" sz="2000"/>
            </a:p>
          </p:txBody>
        </p:sp>
        <p:sp>
          <p:nvSpPr>
            <p:cNvPr id="54282" name="AutoShape 7"/>
            <p:cNvSpPr>
              <a:spLocks noChangeArrowheads="1"/>
            </p:cNvSpPr>
            <p:nvPr/>
          </p:nvSpPr>
          <p:spPr bwMode="auto">
            <a:xfrm>
              <a:off x="7547" y="5378"/>
              <a:ext cx="3457" cy="950"/>
            </a:xfrm>
            <a:prstGeom prst="flowChartAlternateProcess">
              <a:avLst/>
            </a:prstGeom>
            <a:solidFill>
              <a:srgbClr val="00CCC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61265" tIns="30632" rIns="61265" bIns="30632" anchor="ctr"/>
            <a:lstStyle/>
            <a:p>
              <a:r>
                <a:rPr lang="hu-HU" altLang="hu-HU" sz="1600">
                  <a:solidFill>
                    <a:srgbClr val="000000"/>
                  </a:solidFill>
                  <a:latin typeface="Georgia" pitchFamily="18" charset="0"/>
                </a:rPr>
                <a:t>Minősítési javaslat</a:t>
              </a:r>
            </a:p>
            <a:p>
              <a:r>
                <a:rPr lang="hu-HU" altLang="hu-HU" sz="1600">
                  <a:solidFill>
                    <a:srgbClr val="000000"/>
                  </a:solidFill>
                  <a:latin typeface="Georgia" pitchFamily="18" charset="0"/>
                </a:rPr>
                <a:t> elkészítése</a:t>
              </a:r>
              <a:endParaRPr lang="hu-HU" altLang="hu-HU" sz="2000"/>
            </a:p>
          </p:txBody>
        </p:sp>
        <p:sp>
          <p:nvSpPr>
            <p:cNvPr id="54283" name="AutoShape 8"/>
            <p:cNvSpPr>
              <a:spLocks noChangeArrowheads="1"/>
            </p:cNvSpPr>
            <p:nvPr/>
          </p:nvSpPr>
          <p:spPr bwMode="auto">
            <a:xfrm>
              <a:off x="9815" y="6919"/>
              <a:ext cx="3168" cy="1089"/>
            </a:xfrm>
            <a:prstGeom prst="flowChartAlternateProcess">
              <a:avLst/>
            </a:prstGeom>
            <a:solidFill>
              <a:srgbClr val="00CCC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61265" tIns="30632" rIns="61265" bIns="30632" anchor="ctr"/>
            <a:lstStyle/>
            <a:p>
              <a:r>
                <a:rPr lang="hu-HU" altLang="hu-HU" sz="1600">
                  <a:solidFill>
                    <a:srgbClr val="000000"/>
                  </a:solidFill>
                  <a:latin typeface="Georgia" pitchFamily="18" charset="0"/>
                </a:rPr>
                <a:t>Minősítői döntés</a:t>
              </a:r>
            </a:p>
            <a:p>
              <a:r>
                <a:rPr lang="hu-HU" altLang="hu-HU" sz="1600">
                  <a:solidFill>
                    <a:srgbClr val="000000"/>
                  </a:solidFill>
                  <a:latin typeface="Georgia" pitchFamily="18" charset="0"/>
                </a:rPr>
                <a:t>meghozatala</a:t>
              </a:r>
              <a:endParaRPr lang="hu-HU" altLang="hu-HU" sz="2000"/>
            </a:p>
          </p:txBody>
        </p:sp>
        <p:sp>
          <p:nvSpPr>
            <p:cNvPr id="525321" name="Line 9"/>
            <p:cNvSpPr>
              <a:spLocks noChangeShapeType="1"/>
            </p:cNvSpPr>
            <p:nvPr/>
          </p:nvSpPr>
          <p:spPr bwMode="auto">
            <a:xfrm>
              <a:off x="4283" y="4019"/>
              <a:ext cx="545" cy="36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hu-HU" sz="2000" b="1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  <a:cs typeface="+mn-cs"/>
              </a:endParaRPr>
            </a:p>
          </p:txBody>
        </p:sp>
        <p:sp>
          <p:nvSpPr>
            <p:cNvPr id="525322" name="Line 10"/>
            <p:cNvSpPr>
              <a:spLocks noChangeShapeType="1"/>
            </p:cNvSpPr>
            <p:nvPr/>
          </p:nvSpPr>
          <p:spPr bwMode="auto">
            <a:xfrm>
              <a:off x="6008" y="5197"/>
              <a:ext cx="1360" cy="543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hu-HU" sz="2000" b="1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  <a:cs typeface="+mn-cs"/>
              </a:endParaRPr>
            </a:p>
          </p:txBody>
        </p:sp>
        <p:sp>
          <p:nvSpPr>
            <p:cNvPr id="525323" name="Line 11"/>
            <p:cNvSpPr>
              <a:spLocks noChangeShapeType="1"/>
            </p:cNvSpPr>
            <p:nvPr/>
          </p:nvSpPr>
          <p:spPr bwMode="auto">
            <a:xfrm>
              <a:off x="8186" y="6465"/>
              <a:ext cx="1450" cy="816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hu-HU" sz="2000" b="1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  <a:cs typeface="+mn-cs"/>
              </a:endParaRPr>
            </a:p>
          </p:txBody>
        </p:sp>
        <p:sp>
          <p:nvSpPr>
            <p:cNvPr id="525324" name="AutoShape 12"/>
            <p:cNvSpPr>
              <a:spLocks/>
            </p:cNvSpPr>
            <p:nvPr/>
          </p:nvSpPr>
          <p:spPr bwMode="auto">
            <a:xfrm rot="-2913104">
              <a:off x="8397" y="3986"/>
              <a:ext cx="545" cy="1332"/>
            </a:xfrm>
            <a:prstGeom prst="rightBrace">
              <a:avLst>
                <a:gd name="adj1" fmla="val 20401"/>
                <a:gd name="adj2" fmla="val 50000"/>
              </a:avLst>
            </a:prstGeom>
            <a:noFill/>
            <a:ln w="25400">
              <a:solidFill>
                <a:srgbClr val="000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hu-HU" sz="2000" b="1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  <a:cs typeface="+mn-cs"/>
              </a:endParaRPr>
            </a:p>
          </p:txBody>
        </p:sp>
        <p:sp>
          <p:nvSpPr>
            <p:cNvPr id="54288" name="AutoShape 13"/>
            <p:cNvSpPr>
              <a:spLocks noChangeArrowheads="1"/>
            </p:cNvSpPr>
            <p:nvPr/>
          </p:nvSpPr>
          <p:spPr bwMode="auto">
            <a:xfrm>
              <a:off x="9002" y="3022"/>
              <a:ext cx="3462" cy="1455"/>
            </a:xfrm>
            <a:prstGeom prst="flowChartPunchedTape">
              <a:avLst/>
            </a:prstGeom>
            <a:solidFill>
              <a:srgbClr val="FFCC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61265" tIns="30632" rIns="61265" bIns="30632" anchor="ctr"/>
            <a:lstStyle/>
            <a:p>
              <a:r>
                <a:rPr lang="hu-HU" altLang="hu-HU" sz="1200">
                  <a:solidFill>
                    <a:srgbClr val="000000"/>
                  </a:solidFill>
                  <a:latin typeface="Georgia" pitchFamily="18" charset="0"/>
                </a:rPr>
                <a:t>Egymástól nem elválasztható</a:t>
              </a:r>
            </a:p>
            <a:p>
              <a:r>
                <a:rPr lang="hu-HU" altLang="hu-HU" sz="1200">
                  <a:solidFill>
                    <a:srgbClr val="000000"/>
                  </a:solidFill>
                  <a:latin typeface="Georgia" pitchFamily="18" charset="0"/>
                </a:rPr>
                <a:t> munkafolyamat</a:t>
              </a:r>
              <a:endParaRPr lang="hu-HU" altLang="hu-HU" sz="1200"/>
            </a:p>
          </p:txBody>
        </p:sp>
        <p:sp>
          <p:nvSpPr>
            <p:cNvPr id="525326" name="AutoShape 14"/>
            <p:cNvSpPr>
              <a:spLocks/>
            </p:cNvSpPr>
            <p:nvPr/>
          </p:nvSpPr>
          <p:spPr bwMode="auto">
            <a:xfrm>
              <a:off x="2831" y="3564"/>
              <a:ext cx="272" cy="4807"/>
            </a:xfrm>
            <a:prstGeom prst="leftBrace">
              <a:avLst>
                <a:gd name="adj1" fmla="val 147304"/>
                <a:gd name="adj2" fmla="val 50000"/>
              </a:avLst>
            </a:prstGeom>
            <a:noFill/>
            <a:ln w="9525">
              <a:solidFill>
                <a:srgbClr val="3399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 sz="2000" b="1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  <a:cs typeface="+mn-cs"/>
              </a:endParaRPr>
            </a:p>
          </p:txBody>
        </p:sp>
        <p:sp>
          <p:nvSpPr>
            <p:cNvPr id="54290" name="AutoShape 15"/>
            <p:cNvSpPr>
              <a:spLocks noChangeArrowheads="1"/>
            </p:cNvSpPr>
            <p:nvPr/>
          </p:nvSpPr>
          <p:spPr bwMode="auto">
            <a:xfrm>
              <a:off x="2198" y="3110"/>
              <a:ext cx="601" cy="5624"/>
            </a:xfrm>
            <a:prstGeom prst="flowChartProcess">
              <a:avLst/>
            </a:prstGeom>
            <a:solidFill>
              <a:srgbClr val="FFFF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61265" tIns="30632" rIns="61265" bIns="30632" anchor="ctr"/>
            <a:lstStyle/>
            <a:p>
              <a:r>
                <a:rPr lang="hu-HU" altLang="hu-HU" sz="1600">
                  <a:solidFill>
                    <a:srgbClr val="000000"/>
                  </a:solidFill>
                  <a:latin typeface="Georgia" pitchFamily="18" charset="0"/>
                </a:rPr>
                <a:t>M</a:t>
              </a:r>
            </a:p>
            <a:p>
              <a:r>
                <a:rPr lang="hu-HU" altLang="hu-HU" sz="1600">
                  <a:solidFill>
                    <a:srgbClr val="000000"/>
                  </a:solidFill>
                  <a:latin typeface="Georgia" pitchFamily="18" charset="0"/>
                </a:rPr>
                <a:t>A</a:t>
              </a:r>
            </a:p>
            <a:p>
              <a:r>
                <a:rPr lang="hu-HU" altLang="hu-HU" sz="1600">
                  <a:solidFill>
                    <a:srgbClr val="000000"/>
                  </a:solidFill>
                  <a:latin typeface="Georgia" pitchFamily="18" charset="0"/>
                </a:rPr>
                <a:t>X</a:t>
              </a:r>
            </a:p>
            <a:p>
              <a:endParaRPr lang="hu-HU" altLang="hu-HU" sz="1600">
                <a:solidFill>
                  <a:srgbClr val="000000"/>
                </a:solidFill>
                <a:latin typeface="Georgia" pitchFamily="18" charset="0"/>
              </a:endParaRPr>
            </a:p>
            <a:p>
              <a:r>
                <a:rPr lang="hu-HU" altLang="hu-HU" sz="1600">
                  <a:solidFill>
                    <a:srgbClr val="000000"/>
                  </a:solidFill>
                  <a:latin typeface="Georgia" pitchFamily="18" charset="0"/>
                </a:rPr>
                <a:t>3</a:t>
              </a:r>
            </a:p>
            <a:p>
              <a:r>
                <a:rPr lang="hu-HU" altLang="hu-HU" sz="1600">
                  <a:solidFill>
                    <a:srgbClr val="000000"/>
                  </a:solidFill>
                  <a:latin typeface="Georgia" pitchFamily="18" charset="0"/>
                </a:rPr>
                <a:t>0</a:t>
              </a:r>
            </a:p>
            <a:p>
              <a:endParaRPr lang="hu-HU" altLang="hu-HU" sz="1600">
                <a:solidFill>
                  <a:srgbClr val="000000"/>
                </a:solidFill>
                <a:latin typeface="Georgia" pitchFamily="18" charset="0"/>
              </a:endParaRPr>
            </a:p>
            <a:p>
              <a:r>
                <a:rPr lang="hu-HU" altLang="hu-HU" sz="1600">
                  <a:solidFill>
                    <a:srgbClr val="000000"/>
                  </a:solidFill>
                  <a:latin typeface="Georgia" pitchFamily="18" charset="0"/>
                </a:rPr>
                <a:t>n</a:t>
              </a:r>
            </a:p>
            <a:p>
              <a:r>
                <a:rPr lang="hu-HU" altLang="hu-HU" sz="1600">
                  <a:solidFill>
                    <a:srgbClr val="000000"/>
                  </a:solidFill>
                  <a:latin typeface="Georgia" pitchFamily="18" charset="0"/>
                </a:rPr>
                <a:t>a</a:t>
              </a:r>
            </a:p>
            <a:p>
              <a:r>
                <a:rPr lang="hu-HU" altLang="hu-HU" sz="1600">
                  <a:solidFill>
                    <a:srgbClr val="000000"/>
                  </a:solidFill>
                  <a:latin typeface="Georgia" pitchFamily="18" charset="0"/>
                </a:rPr>
                <a:t>p</a:t>
              </a:r>
              <a:endParaRPr lang="hu-HU" altLang="hu-HU" sz="2000"/>
            </a:p>
          </p:txBody>
        </p:sp>
        <p:sp>
          <p:nvSpPr>
            <p:cNvPr id="54291" name="AutoShape 16"/>
            <p:cNvSpPr>
              <a:spLocks noChangeArrowheads="1"/>
            </p:cNvSpPr>
            <p:nvPr/>
          </p:nvSpPr>
          <p:spPr bwMode="auto">
            <a:xfrm>
              <a:off x="3461" y="6287"/>
              <a:ext cx="3928" cy="2538"/>
            </a:xfrm>
            <a:prstGeom prst="bevel">
              <a:avLst>
                <a:gd name="adj" fmla="val 12500"/>
              </a:avLst>
            </a:prstGeom>
            <a:solidFill>
              <a:srgbClr val="FFFF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lIns="61265" tIns="30632" rIns="61265" bIns="30632" anchor="ctr"/>
            <a:lstStyle/>
            <a:p>
              <a:endParaRPr lang="hu-HU" altLang="hu-HU" sz="900">
                <a:solidFill>
                  <a:srgbClr val="000000"/>
                </a:solidFill>
                <a:latin typeface="Georgia" pitchFamily="18" charset="0"/>
              </a:endParaRPr>
            </a:p>
            <a:p>
              <a:r>
                <a:rPr lang="hu-HU" altLang="hu-HU" sz="1200">
                  <a:solidFill>
                    <a:srgbClr val="000000"/>
                  </a:solidFill>
                  <a:latin typeface="Georgia" pitchFamily="18" charset="0"/>
                </a:rPr>
                <a:t>Soron kívül felterjeszteni</a:t>
              </a:r>
            </a:p>
            <a:p>
              <a:r>
                <a:rPr lang="hu-HU" altLang="hu-HU" sz="1200">
                  <a:solidFill>
                    <a:srgbClr val="000000"/>
                  </a:solidFill>
                  <a:latin typeface="Georgia" pitchFamily="18" charset="0"/>
                </a:rPr>
                <a:t>a vezetője útján </a:t>
              </a:r>
            </a:p>
            <a:p>
              <a:r>
                <a:rPr lang="hu-HU" altLang="hu-HU" sz="1200">
                  <a:solidFill>
                    <a:srgbClr val="000000"/>
                  </a:solidFill>
                  <a:latin typeface="Georgia" pitchFamily="18" charset="0"/>
                </a:rPr>
                <a:t>(ennek hiányában közvetlenül) </a:t>
              </a:r>
            </a:p>
            <a:p>
              <a:r>
                <a:rPr lang="hu-HU" altLang="hu-HU" sz="1200">
                  <a:solidFill>
                    <a:srgbClr val="000000"/>
                  </a:solidFill>
                  <a:latin typeface="Georgia" pitchFamily="18" charset="0"/>
                </a:rPr>
                <a:t>a minősítésre jogosult</a:t>
              </a:r>
            </a:p>
            <a:p>
              <a:r>
                <a:rPr lang="hu-HU" altLang="hu-HU" sz="1200">
                  <a:solidFill>
                    <a:srgbClr val="000000"/>
                  </a:solidFill>
                  <a:latin typeface="Georgia" pitchFamily="18" charset="0"/>
                </a:rPr>
                <a:t> személyhez</a:t>
              </a:r>
              <a:endParaRPr lang="hu-HU" altLang="hu-HU" sz="1200"/>
            </a:p>
          </p:txBody>
        </p:sp>
        <p:sp>
          <p:nvSpPr>
            <p:cNvPr id="54292" name="AutoShape 17"/>
            <p:cNvSpPr>
              <a:spLocks noChangeArrowheads="1"/>
            </p:cNvSpPr>
            <p:nvPr/>
          </p:nvSpPr>
          <p:spPr bwMode="auto">
            <a:xfrm>
              <a:off x="10144" y="4235"/>
              <a:ext cx="3006" cy="430"/>
            </a:xfrm>
            <a:prstGeom prst="wedgeRoundRectCallout">
              <a:avLst>
                <a:gd name="adj1" fmla="val -42657"/>
                <a:gd name="adj2" fmla="val 200556"/>
                <a:gd name="adj3" fmla="val 16667"/>
              </a:avLst>
            </a:prstGeom>
            <a:solidFill>
              <a:srgbClr val="FF99C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61265" tIns="30632" rIns="61265" bIns="30632"/>
            <a:lstStyle/>
            <a:p>
              <a:r>
                <a:rPr lang="hu-HU" altLang="hu-HU" sz="1200">
                  <a:solidFill>
                    <a:srgbClr val="000000"/>
                  </a:solidFill>
                  <a:latin typeface="Georgia" pitchFamily="18" charset="0"/>
                </a:rPr>
                <a:t>Külön iratban</a:t>
              </a:r>
              <a:endParaRPr lang="hu-HU" altLang="hu-HU" sz="1200"/>
            </a:p>
          </p:txBody>
        </p:sp>
        <p:sp>
          <p:nvSpPr>
            <p:cNvPr id="54293" name="AutoShape 18"/>
            <p:cNvSpPr>
              <a:spLocks noChangeArrowheads="1"/>
            </p:cNvSpPr>
            <p:nvPr/>
          </p:nvSpPr>
          <p:spPr bwMode="auto">
            <a:xfrm>
              <a:off x="6493" y="2732"/>
              <a:ext cx="2364" cy="859"/>
            </a:xfrm>
            <a:prstGeom prst="wedgeRoundRectCallout">
              <a:avLst>
                <a:gd name="adj1" fmla="val -15773"/>
                <a:gd name="adj2" fmla="val 107917"/>
                <a:gd name="adj3" fmla="val 16667"/>
              </a:avLst>
            </a:prstGeom>
            <a:solidFill>
              <a:srgbClr val="FF99C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61265" tIns="30632" rIns="61265" bIns="30632"/>
            <a:lstStyle/>
            <a:p>
              <a:r>
                <a:rPr lang="hu-HU" altLang="hu-HU" sz="1200">
                  <a:solidFill>
                    <a:srgbClr val="000000"/>
                  </a:solidFill>
                  <a:latin typeface="Georgia" pitchFamily="18" charset="0"/>
                </a:rPr>
                <a:t>Munkakönyvben</a:t>
              </a:r>
            </a:p>
            <a:p>
              <a:r>
                <a:rPr lang="hu-HU" altLang="hu-HU" sz="1200">
                  <a:solidFill>
                    <a:srgbClr val="000000"/>
                  </a:solidFill>
                  <a:latin typeface="Georgia" pitchFamily="18" charset="0"/>
                </a:rPr>
                <a:t>nyilvántartani</a:t>
              </a:r>
              <a:endParaRPr lang="hu-HU" altLang="hu-HU" sz="1200"/>
            </a:p>
          </p:txBody>
        </p:sp>
        <p:sp>
          <p:nvSpPr>
            <p:cNvPr id="525331" name="Line 19"/>
            <p:cNvSpPr>
              <a:spLocks noChangeShapeType="1"/>
            </p:cNvSpPr>
            <p:nvPr/>
          </p:nvSpPr>
          <p:spPr bwMode="auto">
            <a:xfrm>
              <a:off x="7096" y="7646"/>
              <a:ext cx="2450" cy="90"/>
            </a:xfrm>
            <a:prstGeom prst="line">
              <a:avLst/>
            </a:prstGeom>
            <a:noFill/>
            <a:ln w="31750">
              <a:solidFill>
                <a:srgbClr val="000080"/>
              </a:solidFill>
              <a:prstDash val="sysDot"/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hu-HU" sz="2000" b="1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  <a:cs typeface="+mn-cs"/>
              </a:endParaRPr>
            </a:p>
          </p:txBody>
        </p:sp>
        <p:sp>
          <p:nvSpPr>
            <p:cNvPr id="525332" name="Line 20"/>
            <p:cNvSpPr>
              <a:spLocks noChangeShapeType="1"/>
            </p:cNvSpPr>
            <p:nvPr/>
          </p:nvSpPr>
          <p:spPr bwMode="auto">
            <a:xfrm>
              <a:off x="5463" y="5287"/>
              <a:ext cx="0" cy="908"/>
            </a:xfrm>
            <a:prstGeom prst="line">
              <a:avLst/>
            </a:prstGeom>
            <a:noFill/>
            <a:ln w="31750">
              <a:solidFill>
                <a:srgbClr val="000080"/>
              </a:solidFill>
              <a:prstDash val="sysDot"/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hu-HU" sz="2000" b="1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  <a:cs typeface="+mn-cs"/>
              </a:endParaRPr>
            </a:p>
          </p:txBody>
        </p:sp>
        <p:sp>
          <p:nvSpPr>
            <p:cNvPr id="525333" name="Line 21"/>
            <p:cNvSpPr>
              <a:spLocks noChangeShapeType="1"/>
            </p:cNvSpPr>
            <p:nvPr/>
          </p:nvSpPr>
          <p:spPr bwMode="auto">
            <a:xfrm flipH="1">
              <a:off x="7188" y="6465"/>
              <a:ext cx="723" cy="816"/>
            </a:xfrm>
            <a:prstGeom prst="line">
              <a:avLst/>
            </a:prstGeom>
            <a:noFill/>
            <a:ln w="31750">
              <a:solidFill>
                <a:srgbClr val="000080"/>
              </a:solidFill>
              <a:prstDash val="sysDot"/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pPr>
                <a:defRPr/>
              </a:pPr>
              <a:endParaRPr lang="hu-HU" sz="2000" b="1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  <a:cs typeface="+mn-cs"/>
              </a:endParaRPr>
            </a:p>
          </p:txBody>
        </p:sp>
        <p:sp>
          <p:nvSpPr>
            <p:cNvPr id="54297" name="AutoShape 22"/>
            <p:cNvSpPr>
              <a:spLocks noChangeArrowheads="1"/>
            </p:cNvSpPr>
            <p:nvPr/>
          </p:nvSpPr>
          <p:spPr bwMode="auto">
            <a:xfrm>
              <a:off x="11003" y="5738"/>
              <a:ext cx="2492" cy="701"/>
            </a:xfrm>
            <a:prstGeom prst="wedgeRoundRectCallout">
              <a:avLst>
                <a:gd name="adj1" fmla="val -16491"/>
                <a:gd name="adj2" fmla="val 102981"/>
                <a:gd name="adj3" fmla="val 16667"/>
              </a:avLst>
            </a:prstGeom>
            <a:solidFill>
              <a:srgbClr val="FF99C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61265" tIns="30632" rIns="61265" bIns="30632"/>
            <a:lstStyle/>
            <a:p>
              <a:r>
                <a:rPr lang="hu-HU" altLang="hu-HU" sz="1200">
                  <a:latin typeface="Georgia" pitchFamily="18" charset="0"/>
                </a:rPr>
                <a:t>A minősítési javaslat kiadmányozásával</a:t>
              </a:r>
              <a:endParaRPr lang="hu-HU" altLang="hu-HU" sz="1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2017.02.13. 13:51</a:t>
            </a:fld>
            <a:endParaRPr lang="hu-HU" sz="1400" dirty="0">
              <a:latin typeface="Arial" charset="0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latin typeface="Arial" charset="0"/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FAEBEA8C-DC11-4ACF-8EFD-6C22DA63F16E}" type="slidenum">
              <a:rPr lang="hu-HU" altLang="en-US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52</a:t>
            </a:fld>
            <a:endParaRPr lang="hu-HU" altLang="en-US" sz="1400" dirty="0">
              <a:latin typeface="Arial" charset="0"/>
              <a:cs typeface="+mn-cs"/>
            </a:endParaRPr>
          </a:p>
        </p:txBody>
      </p:sp>
      <p:pic>
        <p:nvPicPr>
          <p:cNvPr id="55300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1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hu-HU" sz="3400" u="sng">
                <a:latin typeface="Times New Roman" pitchFamily="18" charset="0"/>
              </a:rPr>
              <a:t>A Büntető Törvénykönyv változása</a:t>
            </a:r>
          </a:p>
        </p:txBody>
      </p:sp>
      <p:sp>
        <p:nvSpPr>
          <p:cNvPr id="55302" name="Rectangle 7"/>
          <p:cNvSpPr>
            <a:spLocks noChangeArrowheads="1"/>
          </p:cNvSpPr>
          <p:nvPr/>
        </p:nvSpPr>
        <p:spPr bwMode="auto">
          <a:xfrm>
            <a:off x="0" y="1392238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u-HU" sz="2000" b="1">
                <a:latin typeface="Albertus" pitchFamily="18" charset="0"/>
              </a:rPr>
              <a:t>a büntetőjogi szankciórendszer differenciálása az egyes minősítési szintekhez igazodóan</a:t>
            </a:r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/>
        </p:nvGraphicFramePr>
        <p:xfrm>
          <a:off x="457200" y="2205038"/>
          <a:ext cx="8686800" cy="3862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2399"/>
                <a:gridCol w="2222200"/>
                <a:gridCol w="2222200"/>
              </a:tblGrid>
              <a:tr h="900249">
                <a:tc>
                  <a:txBody>
                    <a:bodyPr/>
                    <a:lstStyle/>
                    <a:p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„civil” maximum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„hivatalos”</a:t>
                      </a:r>
                    </a:p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maximum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4" marB="45714"/>
                </a:tc>
              </a:tr>
              <a:tr h="900249"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Visszaélés szigorúan titkos minősítésű adattal: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- 5</a:t>
                      </a:r>
                      <a:r>
                        <a:rPr lang="hu-HU" sz="1800" b="1" baseline="0" dirty="0" smtClean="0">
                          <a:solidFill>
                            <a:schemeClr val="accent2"/>
                          </a:solidFill>
                        </a:rPr>
                        <a:t> évig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2 - 8 évig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4" marB="45714"/>
                </a:tc>
              </a:tr>
              <a:tr h="521573"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Visszaélés</a:t>
                      </a:r>
                      <a:r>
                        <a:rPr lang="hu-HU" sz="1800" b="1" baseline="0" dirty="0" smtClean="0">
                          <a:solidFill>
                            <a:schemeClr val="accent2"/>
                          </a:solidFill>
                        </a:rPr>
                        <a:t> titkos minősítésű adattal: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- 3 évig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1- 5 évig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4" marB="45714"/>
                </a:tc>
              </a:tr>
              <a:tr h="640068"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Visszaélés</a:t>
                      </a:r>
                      <a:r>
                        <a:rPr lang="hu-HU" sz="1800" b="1" baseline="0" dirty="0" smtClean="0">
                          <a:solidFill>
                            <a:schemeClr val="accent2"/>
                          </a:solidFill>
                        </a:rPr>
                        <a:t> bizalmas minősítésű adattal: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- 1évig 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- 2 évig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4" marB="45714"/>
                </a:tc>
              </a:tr>
              <a:tr h="9002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Visszaélés</a:t>
                      </a:r>
                      <a:r>
                        <a:rPr lang="hu-HU" sz="1800" b="1" baseline="0" dirty="0" smtClean="0">
                          <a:solidFill>
                            <a:schemeClr val="accent2"/>
                          </a:solidFill>
                        </a:rPr>
                        <a:t> korlátozott terjesztésű minősítésű adattal:</a:t>
                      </a:r>
                      <a:endParaRPr lang="hu-HU" sz="1800" b="1" dirty="0" smtClean="0">
                        <a:solidFill>
                          <a:schemeClr val="accent2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elzárás 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hu-HU" sz="1800" b="1" dirty="0" smtClean="0">
                          <a:solidFill>
                            <a:schemeClr val="accent2"/>
                          </a:solidFill>
                        </a:rPr>
                        <a:t>-1 évig</a:t>
                      </a:r>
                      <a:endParaRPr lang="hu-HU" sz="1800" b="1" dirty="0">
                        <a:solidFill>
                          <a:schemeClr val="accent2"/>
                        </a:solidFill>
                      </a:endParaRPr>
                    </a:p>
                  </a:txBody>
                  <a:tcPr marT="45714" marB="4571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8ECB73CD-6592-4C6F-BBC9-6F7C82E66DDF}" type="datetime8">
              <a:rPr lang="hu-HU" sz="1400">
                <a:solidFill>
                  <a:srgbClr val="FFFFFF"/>
                </a:solidFill>
              </a:rPr>
              <a:pPr algn="r" eaLnBrk="1" hangingPunct="1">
                <a:spcBef>
                  <a:spcPct val="20000"/>
                </a:spcBef>
              </a:pPr>
              <a:t>2017.02.13. 13:51</a:t>
            </a:fld>
            <a:endParaRPr lang="hu-HU" sz="1400">
              <a:solidFill>
                <a:srgbClr val="FFFFFF"/>
              </a:solidFill>
            </a:endParaRPr>
          </a:p>
          <a:p>
            <a:pPr algn="r" eaLnBrk="1" hangingPunct="1">
              <a:spcBef>
                <a:spcPct val="20000"/>
              </a:spcBef>
            </a:pPr>
            <a:endParaRPr lang="hu-HU" altLang="en-US" sz="1400">
              <a:solidFill>
                <a:srgbClr val="FFFFFF"/>
              </a:solidFill>
            </a:endParaRPr>
          </a:p>
        </p:txBody>
      </p:sp>
      <p:sp>
        <p:nvSpPr>
          <p:cNvPr id="56323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97B179B-E675-4063-81DB-6F4240F1D46A}" type="slidenum">
              <a:rPr lang="hu-HU" altLang="en-US" sz="1400">
                <a:solidFill>
                  <a:srgbClr val="FFFFFF"/>
                </a:solidFill>
              </a:rPr>
              <a:pPr algn="r" eaLnBrk="1" hangingPunct="1">
                <a:spcBef>
                  <a:spcPct val="20000"/>
                </a:spcBef>
              </a:pPr>
              <a:t>53</a:t>
            </a:fld>
            <a:endParaRPr lang="hu-HU" altLang="en-US" sz="1400">
              <a:solidFill>
                <a:srgbClr val="FFFFFF"/>
              </a:solidFill>
            </a:endParaRPr>
          </a:p>
        </p:txBody>
      </p:sp>
      <p:pic>
        <p:nvPicPr>
          <p:cNvPr id="56324" name="Picture 4" descr="Hungary and the EU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5" name="Kép 1" descr="Leírás: Leírás: Leírás: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260350"/>
            <a:ext cx="1150938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6" name="Rectangle 2"/>
          <p:cNvSpPr>
            <a:spLocks noChangeArrowheads="1"/>
          </p:cNvSpPr>
          <p:nvPr/>
        </p:nvSpPr>
        <p:spPr bwMode="auto">
          <a:xfrm>
            <a:off x="774700" y="20605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hu-HU" sz="4000">
                <a:solidFill>
                  <a:srgbClr val="FFFFFF"/>
                </a:solidFill>
                <a:latin typeface="Impact" pitchFamily="34" charset="0"/>
              </a:rPr>
              <a:t>K ö s z ö n ö m   a   f i g y e l m e t !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558800" y="4292600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>
              <a:lnSpc>
                <a:spcPct val="85000"/>
              </a:lnSpc>
            </a:pPr>
            <a:endParaRPr lang="hu-HU" sz="2000" b="1">
              <a:solidFill>
                <a:schemeClr val="tx2"/>
              </a:solidFill>
            </a:endParaRPr>
          </a:p>
          <a:p>
            <a:pPr eaLnBrk="0" hangingPunct="0">
              <a:lnSpc>
                <a:spcPct val="85000"/>
              </a:lnSpc>
            </a:pPr>
            <a:endParaRPr lang="hu-HU" sz="2000" b="1">
              <a:solidFill>
                <a:schemeClr val="tx2"/>
              </a:solidFill>
            </a:endParaRPr>
          </a:p>
          <a:p>
            <a:pPr eaLnBrk="0" hangingPunct="0">
              <a:lnSpc>
                <a:spcPct val="85000"/>
              </a:lnSpc>
            </a:pPr>
            <a:endParaRPr lang="hu-HU" sz="2000" b="1">
              <a:solidFill>
                <a:schemeClr val="tx2"/>
              </a:solidFill>
            </a:endParaRPr>
          </a:p>
          <a:p>
            <a:pPr eaLnBrk="0" hangingPunct="0">
              <a:lnSpc>
                <a:spcPct val="85000"/>
              </a:lnSpc>
            </a:pPr>
            <a:endParaRPr lang="hu-HU" sz="2000" b="1">
              <a:solidFill>
                <a:schemeClr val="tx2"/>
              </a:solidFill>
            </a:endParaRPr>
          </a:p>
          <a:p>
            <a:pPr eaLnBrk="0" hangingPunct="0">
              <a:lnSpc>
                <a:spcPct val="85000"/>
              </a:lnSpc>
            </a:pPr>
            <a:endParaRPr lang="hu-HU" sz="2000" b="1">
              <a:solidFill>
                <a:schemeClr val="tx2"/>
              </a:solidFill>
            </a:endParaRPr>
          </a:p>
          <a:p>
            <a:pPr eaLnBrk="0" hangingPunct="0">
              <a:lnSpc>
                <a:spcPct val="85000"/>
              </a:lnSpc>
            </a:pPr>
            <a:endParaRPr lang="hu-HU" sz="2000" b="1">
              <a:solidFill>
                <a:schemeClr val="tx2"/>
              </a:solidFill>
            </a:endParaRPr>
          </a:p>
          <a:p>
            <a:pPr eaLnBrk="0" hangingPunct="0">
              <a:lnSpc>
                <a:spcPct val="85000"/>
              </a:lnSpc>
            </a:pPr>
            <a:r>
              <a:rPr lang="hu-HU" sz="2000" b="1">
                <a:solidFill>
                  <a:schemeClr val="tx2"/>
                </a:solidFill>
              </a:rPr>
              <a:t>Bodnár Zsolt bv. alezredes</a:t>
            </a:r>
          </a:p>
          <a:p>
            <a:pPr eaLnBrk="0" hangingPunct="0">
              <a:lnSpc>
                <a:spcPct val="85000"/>
              </a:lnSpc>
            </a:pPr>
            <a:endParaRPr lang="hu-HU" sz="2000" b="1">
              <a:solidFill>
                <a:schemeClr val="tx2"/>
              </a:solidFill>
            </a:endParaRPr>
          </a:p>
          <a:p>
            <a:pPr eaLnBrk="0" hangingPunct="0">
              <a:lnSpc>
                <a:spcPct val="85000"/>
              </a:lnSpc>
            </a:pPr>
            <a:r>
              <a:rPr lang="hu-HU" sz="2000" b="1">
                <a:solidFill>
                  <a:schemeClr val="tx2"/>
                </a:solidFill>
              </a:rPr>
              <a:t>BvOP Helyi Biztonsági Felügyelet</a:t>
            </a:r>
          </a:p>
          <a:p>
            <a:pPr eaLnBrk="0" hangingPunct="0">
              <a:lnSpc>
                <a:spcPct val="85000"/>
              </a:lnSpc>
            </a:pPr>
            <a:r>
              <a:rPr lang="hu-HU" sz="2000" b="1">
                <a:solidFill>
                  <a:schemeClr val="tx2"/>
                </a:solidFill>
              </a:rPr>
              <a:t>felügyelet vezető, biztonsági vezető</a:t>
            </a:r>
          </a:p>
          <a:p>
            <a:pPr eaLnBrk="0" hangingPunct="0">
              <a:lnSpc>
                <a:spcPct val="85000"/>
              </a:lnSpc>
            </a:pPr>
            <a:endParaRPr lang="hu-HU" sz="2000" b="1">
              <a:solidFill>
                <a:schemeClr val="tx2"/>
              </a:solidFill>
            </a:endParaRPr>
          </a:p>
          <a:p>
            <a:pPr eaLnBrk="0" hangingPunct="0">
              <a:lnSpc>
                <a:spcPct val="85000"/>
              </a:lnSpc>
            </a:pPr>
            <a:r>
              <a:rPr lang="hu-HU" sz="2000" b="1">
                <a:solidFill>
                  <a:schemeClr val="tx2"/>
                </a:solidFill>
              </a:rPr>
              <a:t>E-mail: bodnar.zsolt.bvop@bv.gov.hu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 txBox="1">
            <a:spLocks noGrp="1"/>
          </p:cNvSpPr>
          <p:nvPr/>
        </p:nvSpPr>
        <p:spPr bwMode="auto">
          <a:xfrm>
            <a:off x="6629400" y="6096000"/>
            <a:ext cx="2286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A582F414-262C-4436-9203-BCB81BD10A01}" type="datetime8">
              <a:rPr lang="hu-HU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2017.02.13. 13:51</a:t>
            </a:fld>
            <a:endParaRPr lang="hu-HU" sz="1400" dirty="0">
              <a:latin typeface="Arial" charset="0"/>
              <a:cs typeface="+mn-cs"/>
            </a:endParaRPr>
          </a:p>
          <a:p>
            <a:pPr algn="r">
              <a:spcBef>
                <a:spcPct val="20000"/>
              </a:spcBef>
              <a:defRPr/>
            </a:pPr>
            <a:endParaRPr lang="hu-HU" altLang="en-US" sz="1400" dirty="0">
              <a:latin typeface="Arial" charset="0"/>
              <a:cs typeface="+mn-cs"/>
            </a:endParaRPr>
          </a:p>
        </p:txBody>
      </p:sp>
      <p:sp>
        <p:nvSpPr>
          <p:cNvPr id="4099" name="Dia számának helye 5"/>
          <p:cNvSpPr txBox="1">
            <a:spLocks noGrp="1"/>
          </p:cNvSpPr>
          <p:nvPr/>
        </p:nvSpPr>
        <p:spPr bwMode="auto">
          <a:xfrm>
            <a:off x="6629400" y="6400800"/>
            <a:ext cx="22860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b"/>
          <a:lstStyle/>
          <a:p>
            <a:pPr algn="r">
              <a:spcBef>
                <a:spcPct val="20000"/>
              </a:spcBef>
              <a:defRPr/>
            </a:pPr>
            <a:fld id="{B2155567-4835-416E-9956-A5ABC158F47E}" type="slidenum">
              <a:rPr lang="hu-HU" altLang="en-US" sz="1400">
                <a:latin typeface="Arial" charset="0"/>
                <a:cs typeface="+mn-cs"/>
              </a:rPr>
              <a:pPr algn="r">
                <a:spcBef>
                  <a:spcPct val="20000"/>
                </a:spcBef>
                <a:defRPr/>
              </a:pPr>
              <a:t>6</a:t>
            </a:fld>
            <a:endParaRPr lang="hu-HU" altLang="en-US" sz="1400" dirty="0">
              <a:latin typeface="Arial" charset="0"/>
              <a:cs typeface="+mn-cs"/>
            </a:endParaRPr>
          </a:p>
        </p:txBody>
      </p:sp>
      <p:pic>
        <p:nvPicPr>
          <p:cNvPr id="8196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740650" y="188913"/>
            <a:ext cx="115093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églalap 1"/>
          <p:cNvSpPr>
            <a:spLocks noChangeArrowheads="1"/>
          </p:cNvSpPr>
          <p:nvPr/>
        </p:nvSpPr>
        <p:spPr bwMode="auto">
          <a:xfrm>
            <a:off x="395288" y="1557338"/>
            <a:ext cx="8748712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u-HU" sz="2400" b="1" u="sng">
                <a:solidFill>
                  <a:schemeClr val="bg2"/>
                </a:solidFill>
              </a:rPr>
              <a:t>Adatvédelmi felelős</a:t>
            </a:r>
            <a:r>
              <a:rPr lang="hu-HU" sz="2400" u="sng">
                <a:solidFill>
                  <a:schemeClr val="bg2"/>
                </a:solidFill>
              </a:rPr>
              <a:t> (személyes adat)</a:t>
            </a:r>
          </a:p>
          <a:p>
            <a:pPr algn="ctr"/>
            <a:endParaRPr lang="hu-HU" sz="2400">
              <a:solidFill>
                <a:schemeClr val="bg2"/>
              </a:solidFill>
            </a:endParaRPr>
          </a:p>
          <a:p>
            <a:pPr algn="ctr"/>
            <a:r>
              <a:rPr lang="hu-HU" sz="2800">
                <a:solidFill>
                  <a:srgbClr val="FF0000"/>
                </a:solidFill>
              </a:rPr>
              <a:t>2011. évi CXII. törvény alapján</a:t>
            </a:r>
          </a:p>
          <a:p>
            <a:endParaRPr lang="hu-HU" sz="2400" u="sng">
              <a:solidFill>
                <a:schemeClr val="bg2"/>
              </a:solidFill>
            </a:endParaRPr>
          </a:p>
          <a:p>
            <a:r>
              <a:rPr lang="hu-HU" sz="2400" u="sng">
                <a:solidFill>
                  <a:schemeClr val="bg2"/>
                </a:solidFill>
              </a:rPr>
              <a:t>Felelősségi területe: </a:t>
            </a:r>
            <a:r>
              <a:rPr lang="hu-HU" sz="2400">
                <a:solidFill>
                  <a:schemeClr val="bg2"/>
                </a:solidFill>
              </a:rPr>
              <a:t>adatkezelés (nyílt)</a:t>
            </a:r>
          </a:p>
          <a:p>
            <a:r>
              <a:rPr lang="hu-HU" sz="2400" u="sng">
                <a:solidFill>
                  <a:schemeClr val="bg2"/>
                </a:solidFill>
              </a:rPr>
              <a:t>Törvény szerinti helye a szervezeti struktúrában:</a:t>
            </a:r>
            <a:endParaRPr lang="hu-HU" sz="2400">
              <a:solidFill>
                <a:schemeClr val="bg2"/>
              </a:solidFill>
            </a:endParaRPr>
          </a:p>
          <a:p>
            <a:r>
              <a:rPr lang="hu-HU" sz="2400" b="1">
                <a:solidFill>
                  <a:schemeClr val="bg2"/>
                </a:solidFill>
              </a:rPr>
              <a:t>24. § </a:t>
            </a:r>
            <a:r>
              <a:rPr lang="hu-HU" sz="2400">
                <a:solidFill>
                  <a:schemeClr val="bg2"/>
                </a:solidFill>
              </a:rPr>
              <a:t>(1) Az adatkezelő, illetve az adatfeldolgozó szervezetén belül, közvetlenül a szerv vezetőjének felügyelete alá tartozó - jogi, közigazgatási, informatikai vagy ezeknek megfelelő, felsőfokú végzettséggel rendelkező - belső adatvédelmi felelőst kell kinevezni vagy megbízni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>
            <a:spLocks noGrp="1"/>
          </p:cNvSpPr>
          <p:nvPr>
            <p:ph type="dt" sz="quarter" idx="10"/>
          </p:nvPr>
        </p:nvSpPr>
        <p:spPr>
          <a:xfrm>
            <a:off x="6659563" y="6381750"/>
            <a:ext cx="2286000" cy="304800"/>
          </a:xfrm>
        </p:spPr>
        <p:txBody>
          <a:bodyPr/>
          <a:lstStyle/>
          <a:p>
            <a:pPr>
              <a:defRPr/>
            </a:pPr>
            <a:fld id="{A582F414-262C-4436-9203-BCB81BD10A01}" type="datetime8">
              <a:rPr lang="hu-HU" smtClean="0"/>
              <a:pPr>
                <a:defRPr/>
              </a:pPr>
              <a:t>2017.02.13. 13:51</a:t>
            </a:fld>
            <a:endParaRPr lang="hu-HU" dirty="0" smtClean="0"/>
          </a:p>
          <a:p>
            <a:pPr>
              <a:defRPr/>
            </a:pPr>
            <a:endParaRPr lang="hu-HU" altLang="en-US" dirty="0" smtClean="0"/>
          </a:p>
        </p:txBody>
      </p:sp>
      <p:sp>
        <p:nvSpPr>
          <p:cNvPr id="409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D0EBA2-B692-4B4C-A4AA-3F5DA66E558F}" type="slidenum">
              <a:rPr lang="hu-HU" altLang="en-US" smtClean="0"/>
              <a:pPr>
                <a:defRPr/>
              </a:pPr>
              <a:t>7</a:t>
            </a:fld>
            <a:endParaRPr lang="hu-HU" altLang="en-US" smtClean="0"/>
          </a:p>
        </p:txBody>
      </p:sp>
      <p:pic>
        <p:nvPicPr>
          <p:cNvPr id="9220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812088" y="188913"/>
            <a:ext cx="11509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568325" y="509588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85000"/>
              </a:lnSpc>
            </a:pPr>
            <a:r>
              <a:rPr lang="hu-HU" sz="3200" b="1">
                <a:solidFill>
                  <a:schemeClr val="tx2"/>
                </a:solidFill>
              </a:rPr>
              <a:t>Adatvédelem</a:t>
            </a:r>
          </a:p>
        </p:txBody>
      </p:sp>
      <p:sp>
        <p:nvSpPr>
          <p:cNvPr id="8" name="Téglalap 7"/>
          <p:cNvSpPr/>
          <p:nvPr/>
        </p:nvSpPr>
        <p:spPr>
          <a:xfrm>
            <a:off x="217488" y="1196975"/>
            <a:ext cx="8766175" cy="54467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990600" lvl="1" indent="-533400">
              <a:lnSpc>
                <a:spcPct val="12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hu-HU" sz="24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  <a:cs typeface="Arial" charset="0"/>
              </a:rPr>
              <a:t>„</a:t>
            </a:r>
            <a:r>
              <a:rPr lang="hu-HU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  <a:cs typeface="Arial" charset="0"/>
              </a:rPr>
              <a:t>személyes adat</a:t>
            </a:r>
            <a:r>
              <a:rPr lang="hu-HU" sz="24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  <a:cs typeface="Arial" charset="0"/>
              </a:rPr>
              <a:t>:</a:t>
            </a:r>
            <a:r>
              <a:rPr lang="hu-HU" sz="20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  <a:cs typeface="Arial" charset="0"/>
              </a:rPr>
              <a:t> </a:t>
            </a:r>
            <a:r>
              <a:rPr lang="hu-HU" sz="2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  <a:cs typeface="Arial" charset="0"/>
              </a:rPr>
              <a:t>bármely meghatározott (azonosított vagy azonosítható) természetes személlyel (a továbbiakban: érintett) kapcsolatba hozható adat, az adatból levonható, az érintettre vonatkozó következtetés. A személyes adat az adatkezelés során mindaddig megőrzi e minőségét, amíg kapcsolata az érintettel helyreállítható…”.</a:t>
            </a:r>
          </a:p>
          <a:p>
            <a:pPr marL="990600" lvl="1" indent="-533400">
              <a:lnSpc>
                <a:spcPct val="12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hu-HU" sz="24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  <a:cs typeface="Arial" charset="0"/>
              </a:rPr>
              <a:t>„</a:t>
            </a:r>
            <a:r>
              <a:rPr lang="hu-HU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  <a:cs typeface="Arial" charset="0"/>
              </a:rPr>
              <a:t>adatkezelés</a:t>
            </a:r>
            <a:r>
              <a:rPr lang="hu-HU" sz="2400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  <a:cs typeface="Arial" charset="0"/>
              </a:rPr>
              <a:t>: </a:t>
            </a:r>
            <a:r>
              <a:rPr lang="hu-HU" sz="2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18" charset="0"/>
                <a:cs typeface="Arial" charset="0"/>
              </a:rPr>
              <a:t>az alkalmazott eljárástól függetlenül az adatokon végzett bármely művelet vagy a műveletek összessége, így például gyűjtése, felvétele, rögzítése, rendszerezése, tárolása, megváltoztatása, felhasználása, továbbítása, nyilvánosságra hozatala, összehangolása vagy összekapcsolása, zárolása, törlése és megsemmisítése, valamint az adatok további felhasználásának megakadályozása”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>
            <a:spLocks noGrp="1"/>
          </p:cNvSpPr>
          <p:nvPr>
            <p:ph type="dt" sz="quarter" idx="10"/>
          </p:nvPr>
        </p:nvSpPr>
        <p:spPr>
          <a:xfrm>
            <a:off x="6659563" y="6381750"/>
            <a:ext cx="2286000" cy="304800"/>
          </a:xfrm>
        </p:spPr>
        <p:txBody>
          <a:bodyPr/>
          <a:lstStyle/>
          <a:p>
            <a:pPr>
              <a:defRPr/>
            </a:pPr>
            <a:fld id="{A582F414-262C-4436-9203-BCB81BD10A01}" type="datetime8">
              <a:rPr lang="hu-HU" smtClean="0">
                <a:solidFill>
                  <a:srgbClr val="FFFFFF"/>
                </a:solidFill>
              </a:rPr>
              <a:pPr>
                <a:defRPr/>
              </a:pPr>
              <a:t>2017.02.13. 13:51</a:t>
            </a:fld>
            <a:endParaRPr lang="hu-HU" dirty="0" smtClean="0">
              <a:solidFill>
                <a:srgbClr val="FFFFFF"/>
              </a:solidFill>
            </a:endParaRPr>
          </a:p>
          <a:p>
            <a:pPr>
              <a:defRPr/>
            </a:pPr>
            <a:endParaRPr lang="hu-HU" altLang="en-US" dirty="0" smtClean="0">
              <a:solidFill>
                <a:srgbClr val="FFFFFF"/>
              </a:solidFill>
            </a:endParaRPr>
          </a:p>
        </p:txBody>
      </p:sp>
      <p:sp>
        <p:nvSpPr>
          <p:cNvPr id="409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A5125E-6808-43FF-88BD-D05F9E129976}" type="slidenum">
              <a:rPr lang="hu-HU" alt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hu-HU" altLang="en-US" smtClean="0">
              <a:solidFill>
                <a:srgbClr val="FFFFFF"/>
              </a:solidFill>
            </a:endParaRPr>
          </a:p>
        </p:txBody>
      </p:sp>
      <p:pic>
        <p:nvPicPr>
          <p:cNvPr id="10244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812088" y="188913"/>
            <a:ext cx="11509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568325" y="188913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85000"/>
              </a:lnSpc>
            </a:pPr>
            <a:r>
              <a:rPr lang="hu-HU" sz="3200" b="1">
                <a:solidFill>
                  <a:srgbClr val="F1B60F"/>
                </a:solidFill>
              </a:rPr>
              <a:t>Adatvédelem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850" y="1311275"/>
            <a:ext cx="8820150" cy="564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>
              <a:lnSpc>
                <a:spcPct val="120000"/>
              </a:lnSpc>
              <a:buClr>
                <a:srgbClr val="FFE701"/>
              </a:buClr>
              <a:buFont typeface="Wingdings" pitchFamily="2" charset="2"/>
              <a:buChar char="Ø"/>
              <a:defRPr/>
            </a:pPr>
            <a:r>
              <a:rPr lang="hu-HU" sz="24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Személyes adat </a:t>
            </a:r>
            <a:r>
              <a:rPr lang="hu-H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kezelésére</a:t>
            </a:r>
            <a:r>
              <a:rPr lang="hu-HU" sz="24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 az </a:t>
            </a:r>
            <a:r>
              <a:rPr lang="hu-HU" sz="2400" b="1" u="sng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érintett hozzájárulásának</a:t>
            </a:r>
            <a:r>
              <a:rPr lang="hu-HU" sz="24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 hiányában csak törvényi felhatalmazás alapján van lehetőség.</a:t>
            </a:r>
            <a:endParaRPr lang="hu-HU" sz="2400" b="1" kern="0" dirty="0" smtClean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lnSpc>
                <a:spcPct val="120000"/>
              </a:lnSpc>
              <a:buClr>
                <a:srgbClr val="FFE701"/>
              </a:buClr>
              <a:buFont typeface="Wingdings" pitchFamily="2" charset="2"/>
              <a:buChar char="Ø"/>
              <a:defRPr/>
            </a:pPr>
            <a:r>
              <a:rPr lang="hu-HU" sz="24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A </a:t>
            </a:r>
            <a:r>
              <a:rPr lang="hu-HU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különleges adat</a:t>
            </a:r>
            <a:r>
              <a:rPr lang="hu-HU" sz="24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 a személyes adatok egy meghatározott csoportját jelenti, melyek kezelésével kapcsolatban - szigorúbb rendelkezések - a törvény előírja, hogy az érintett a hozzájárulását írásban kell, hogy megadja, illetve azt csak törvény rendelheti el. Adatfajták (pl. faji eredet, egészségi állapot, bűnügyi személyes adat). </a:t>
            </a:r>
          </a:p>
          <a:p>
            <a:pPr marL="990600" lvl="1" indent="-533400">
              <a:lnSpc>
                <a:spcPct val="120000"/>
              </a:lnSpc>
              <a:buClr>
                <a:srgbClr val="FFE701"/>
              </a:buClr>
              <a:buFont typeface="Wingdings" pitchFamily="2" charset="2"/>
              <a:buChar char="Ø"/>
              <a:defRPr/>
            </a:pPr>
            <a:r>
              <a:rPr lang="hu-HU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  <a:cs typeface="Arial" charset="0"/>
              </a:rPr>
              <a:t>A </a:t>
            </a:r>
            <a:r>
              <a:rPr lang="hu-HU" sz="20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  <a:cs typeface="Arial" charset="0"/>
              </a:rPr>
              <a:t>bűnügyi személyes adat</a:t>
            </a:r>
            <a:r>
              <a:rPr lang="hu-HU" sz="2000" b="1" kern="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  <a:cs typeface="Arial" charset="0"/>
              </a:rPr>
              <a:t> a különleges adatok körében: a bűncselekmény felderítési szakaszában, a büntetőeljárás során beszerzett adat különleges adatnak minősül.</a:t>
            </a:r>
          </a:p>
          <a:p>
            <a:pPr marL="609600" indent="-609600">
              <a:lnSpc>
                <a:spcPct val="120000"/>
              </a:lnSpc>
              <a:buClr>
                <a:srgbClr val="FFE701"/>
              </a:buClr>
              <a:buFont typeface="Wingdings" pitchFamily="2" charset="2"/>
              <a:buChar char="Ø"/>
              <a:defRPr/>
            </a:pPr>
            <a:endParaRPr lang="hu-HU" sz="2400" b="1" kern="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lbertu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>
            <a:spLocks noGrp="1"/>
          </p:cNvSpPr>
          <p:nvPr>
            <p:ph type="dt" sz="quarter" idx="10"/>
          </p:nvPr>
        </p:nvSpPr>
        <p:spPr>
          <a:xfrm>
            <a:off x="6659563" y="6381750"/>
            <a:ext cx="2286000" cy="304800"/>
          </a:xfrm>
        </p:spPr>
        <p:txBody>
          <a:bodyPr/>
          <a:lstStyle/>
          <a:p>
            <a:pPr>
              <a:defRPr/>
            </a:pPr>
            <a:fld id="{A582F414-262C-4436-9203-BCB81BD10A01}" type="datetime8">
              <a:rPr lang="hu-HU" smtClean="0">
                <a:solidFill>
                  <a:srgbClr val="FFFFFF"/>
                </a:solidFill>
              </a:rPr>
              <a:pPr>
                <a:defRPr/>
              </a:pPr>
              <a:t>2017.02.13. 13:51</a:t>
            </a:fld>
            <a:endParaRPr lang="hu-HU" dirty="0" smtClean="0">
              <a:solidFill>
                <a:srgbClr val="FFFFFF"/>
              </a:solidFill>
            </a:endParaRPr>
          </a:p>
          <a:p>
            <a:pPr>
              <a:defRPr/>
            </a:pPr>
            <a:endParaRPr lang="hu-HU" altLang="en-US" dirty="0" smtClean="0">
              <a:solidFill>
                <a:srgbClr val="FFFFFF"/>
              </a:solidFill>
            </a:endParaRPr>
          </a:p>
        </p:txBody>
      </p:sp>
      <p:sp>
        <p:nvSpPr>
          <p:cNvPr id="409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CD33B-7033-4A2B-9454-3E2AEFCF7E54}" type="slidenum">
              <a:rPr lang="hu-HU" alt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hu-HU" altLang="en-US" smtClean="0">
              <a:solidFill>
                <a:srgbClr val="FFFFFF"/>
              </a:solidFill>
            </a:endParaRPr>
          </a:p>
        </p:txBody>
      </p:sp>
      <p:pic>
        <p:nvPicPr>
          <p:cNvPr id="11268" name="Kép 1" descr="Leírás: Leírás: Leírás: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"/>
          <a:stretch>
            <a:fillRect/>
          </a:stretch>
        </p:blipFill>
        <p:spPr bwMode="auto">
          <a:xfrm>
            <a:off x="7812088" y="188913"/>
            <a:ext cx="115093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568325" y="188913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lnSpc>
                <a:spcPct val="85000"/>
              </a:lnSpc>
            </a:pPr>
            <a:r>
              <a:rPr lang="hu-HU" sz="3200" b="1">
                <a:solidFill>
                  <a:srgbClr val="F1B60F"/>
                </a:solidFill>
              </a:rPr>
              <a:t>Adatvédelem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1108075"/>
            <a:ext cx="9144000" cy="574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 algn="ctr">
              <a:lnSpc>
                <a:spcPct val="120000"/>
              </a:lnSpc>
              <a:buClr>
                <a:schemeClr val="folHlink"/>
              </a:buClr>
              <a:buFontTx/>
              <a:buNone/>
              <a:defRPr/>
            </a:pPr>
            <a:r>
              <a:rPr lang="hu-HU" sz="2400" b="1" u="sng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A személyes adatok nyilvánosságra hozatala</a:t>
            </a:r>
          </a:p>
          <a:p>
            <a:pPr marL="609600" indent="-609600">
              <a:lnSpc>
                <a:spcPct val="12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hu-HU" sz="2400" b="1" u="sng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törvényi felhatalmazás</a:t>
            </a: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 szükséges: kifejezetten meg kell jelölni a közérdekből nyilvánosságra hozandó adatok körét, </a:t>
            </a:r>
            <a:r>
              <a:rPr lang="hu-HU" sz="2400" b="1" u="sng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vagy</a:t>
            </a: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 </a:t>
            </a:r>
          </a:p>
          <a:p>
            <a:pPr marL="609600" indent="-609600">
              <a:lnSpc>
                <a:spcPct val="12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hu-HU" sz="2400" b="1" u="sng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az érintett hozzájárulása</a:t>
            </a: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 – különleges adat esetén írásbeli hozzájárulása – szükséges. </a:t>
            </a:r>
          </a:p>
          <a:p>
            <a:pPr marL="609600" indent="-609600">
              <a:lnSpc>
                <a:spcPct val="12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hu-HU" sz="2400" b="1" u="sng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IN DUBIO</a:t>
            </a: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: vélelmezni kell, hogy az érintett a hozzájárulását nem adta meg. </a:t>
            </a:r>
          </a:p>
          <a:p>
            <a:pPr marL="609600" indent="-609600">
              <a:lnSpc>
                <a:spcPct val="120000"/>
              </a:lnSpc>
              <a:buClr>
                <a:schemeClr val="folHlink"/>
              </a:buClr>
              <a:buFont typeface="Wingdings" pitchFamily="2" charset="2"/>
              <a:buChar char="Ø"/>
              <a:defRPr/>
            </a:pPr>
            <a:r>
              <a:rPr lang="hu-HU" sz="2400" b="1" u="sng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Kivétel</a:t>
            </a:r>
            <a:r>
              <a:rPr lang="hu-HU" sz="2400" b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" pitchFamily="18" charset="0"/>
              </a:rPr>
              <a:t>:  az érintett hozzájárulását megadottnak kell tekinteni az érintett közszereplése során általa közölt vagy a nyilvánosságra hozatal céljából általa átadott adatok tekintetében. </a:t>
            </a:r>
            <a:endParaRPr lang="hu-HU" sz="24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lbertus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akmai előadás">
  <a:themeElements>
    <a:clrScheme name="Szakmai előadás 1">
      <a:dk1>
        <a:srgbClr val="F1B60F"/>
      </a:dk1>
      <a:lt1>
        <a:srgbClr val="FFFFFF"/>
      </a:lt1>
      <a:dk2>
        <a:srgbClr val="115606"/>
      </a:dk2>
      <a:lt2>
        <a:srgbClr val="F1B60F"/>
      </a:lt2>
      <a:accent1>
        <a:srgbClr val="CC9900"/>
      </a:accent1>
      <a:accent2>
        <a:srgbClr val="000000"/>
      </a:accent2>
      <a:accent3>
        <a:srgbClr val="AAB4AA"/>
      </a:accent3>
      <a:accent4>
        <a:srgbClr val="DADADA"/>
      </a:accent4>
      <a:accent5>
        <a:srgbClr val="E2CAAA"/>
      </a:accent5>
      <a:accent6>
        <a:srgbClr val="000000"/>
      </a:accent6>
      <a:hlink>
        <a:srgbClr val="FF6600"/>
      </a:hlink>
      <a:folHlink>
        <a:srgbClr val="DC5900"/>
      </a:folHlink>
    </a:clrScheme>
    <a:fontScheme name="Szakmai előadá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GB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GB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zakmai előadás 1">
        <a:dk1>
          <a:srgbClr val="F1B60F"/>
        </a:dk1>
        <a:lt1>
          <a:srgbClr val="FFFFFF"/>
        </a:lt1>
        <a:dk2>
          <a:srgbClr val="115606"/>
        </a:dk2>
        <a:lt2>
          <a:srgbClr val="F1B60F"/>
        </a:lt2>
        <a:accent1>
          <a:srgbClr val="CC9900"/>
        </a:accent1>
        <a:accent2>
          <a:srgbClr val="000000"/>
        </a:accent2>
        <a:accent3>
          <a:srgbClr val="AAB4AA"/>
        </a:accent3>
        <a:accent4>
          <a:srgbClr val="DADADA"/>
        </a:accent4>
        <a:accent5>
          <a:srgbClr val="E2CAAA"/>
        </a:accent5>
        <a:accent6>
          <a:srgbClr val="000000"/>
        </a:accent6>
        <a:hlink>
          <a:srgbClr val="FF6600"/>
        </a:hlink>
        <a:folHlink>
          <a:srgbClr val="DC5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akmai előadás 2">
        <a:dk1>
          <a:srgbClr val="FF9900"/>
        </a:dk1>
        <a:lt1>
          <a:srgbClr val="FFFFFF"/>
        </a:lt1>
        <a:dk2>
          <a:srgbClr val="4DC024"/>
        </a:dk2>
        <a:lt2>
          <a:srgbClr val="FFFFFF"/>
        </a:lt2>
        <a:accent1>
          <a:srgbClr val="FF6600"/>
        </a:accent1>
        <a:accent2>
          <a:srgbClr val="24864C"/>
        </a:accent2>
        <a:accent3>
          <a:srgbClr val="B2DCAC"/>
        </a:accent3>
        <a:accent4>
          <a:srgbClr val="DADADA"/>
        </a:accent4>
        <a:accent5>
          <a:srgbClr val="FFB8AA"/>
        </a:accent5>
        <a:accent6>
          <a:srgbClr val="207944"/>
        </a:accent6>
        <a:hlink>
          <a:srgbClr val="4D4D4D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akmai előadás 3">
        <a:dk1>
          <a:srgbClr val="777777"/>
        </a:dk1>
        <a:lt1>
          <a:srgbClr val="FFFFFF"/>
        </a:lt1>
        <a:dk2>
          <a:srgbClr val="727272"/>
        </a:dk2>
        <a:lt2>
          <a:srgbClr val="FFFFFF"/>
        </a:lt2>
        <a:accent1>
          <a:srgbClr val="808080"/>
        </a:accent1>
        <a:accent2>
          <a:srgbClr val="555555"/>
        </a:accent2>
        <a:accent3>
          <a:srgbClr val="BCBCBC"/>
        </a:accent3>
        <a:accent4>
          <a:srgbClr val="DADADA"/>
        </a:accent4>
        <a:accent5>
          <a:srgbClr val="C0C0C0"/>
        </a:accent5>
        <a:accent6>
          <a:srgbClr val="4C4C4C"/>
        </a:accent6>
        <a:hlink>
          <a:srgbClr val="969696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Office\Templates\1038\Szakmai előadás.pot</Template>
  <TotalTime>5188</TotalTime>
  <Words>2977</Words>
  <Application>Microsoft Office PowerPoint</Application>
  <PresentationFormat>Diavetítés a képernyőre (4:3 oldalarány)</PresentationFormat>
  <Paragraphs>783</Paragraphs>
  <Slides>53</Slides>
  <Notes>48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10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53</vt:i4>
      </vt:variant>
    </vt:vector>
  </HeadingPairs>
  <TitlesOfParts>
    <vt:vector size="64" baseType="lpstr">
      <vt:lpstr>Arial</vt:lpstr>
      <vt:lpstr>Times New Roman</vt:lpstr>
      <vt:lpstr>Tahoma</vt:lpstr>
      <vt:lpstr>Albertus</vt:lpstr>
      <vt:lpstr>Wingdings</vt:lpstr>
      <vt:lpstr>Impact</vt:lpstr>
      <vt:lpstr>Eras Bold ITC</vt:lpstr>
      <vt:lpstr>Monotype Sorts</vt:lpstr>
      <vt:lpstr>Arial Unicode MS</vt:lpstr>
      <vt:lpstr>Georgia</vt:lpstr>
      <vt:lpstr>Szakmai előadás</vt:lpstr>
      <vt:lpstr>Adatvédelem;  Minősített adatvédelem;  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A minősítés szintjei</vt:lpstr>
      <vt:lpstr>PowerPoint bemutató</vt:lpstr>
      <vt:lpstr>PowerPoint bemutató</vt:lpstr>
      <vt:lpstr>PowerPoint bemutató</vt:lpstr>
      <vt:lpstr>Minősített adatvédelem szakterületei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A minősített irat alaki kellékei</vt:lpstr>
      <vt:lpstr>A minősített irat alaki kellékei</vt:lpstr>
      <vt:lpstr>A minősített irat alaki kellékei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Mátyás Zoltán őrgy. (STN)</dc:creator>
  <cp:lastModifiedBy>tuba.bela</cp:lastModifiedBy>
  <cp:revision>276</cp:revision>
  <cp:lastPrinted>2016-01-26T12:09:47Z</cp:lastPrinted>
  <dcterms:created xsi:type="dcterms:W3CDTF">1601-01-01T00:00:00Z</dcterms:created>
  <dcterms:modified xsi:type="dcterms:W3CDTF">2017-02-13T12:58:23Z</dcterms:modified>
</cp:coreProperties>
</file>