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85" r:id="rId5"/>
    <p:sldId id="283" r:id="rId6"/>
    <p:sldId id="271" r:id="rId7"/>
    <p:sldId id="262" r:id="rId8"/>
  </p:sldIdLst>
  <p:sldSz cx="9144000" cy="6858000" type="screen4x3"/>
  <p:notesSz cx="6797675" cy="98567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101" d="100"/>
          <a:sy n="101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B806-7FC0-4A4A-A46E-18AE776FEC70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EE6E8-875F-4528-8A13-B314373EB9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5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2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96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0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8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7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01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7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FB18-6284-4223-B4C9-698648598277}" type="datetimeFigureOut">
              <a:rPr lang="hu-HU" smtClean="0"/>
              <a:pPr/>
              <a:t>2015.01.07.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98B2-3C7A-4E32-B430-4C11C1463B1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5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7625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1" y="116632"/>
            <a:ext cx="7772400" cy="147002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5122606"/>
            <a:ext cx="8064896" cy="1752600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A magyar büntetés-végrehajtás modernizációs csomópontjai, különös tekintettel az új </a:t>
            </a:r>
            <a:r>
              <a:rPr lang="hu-HU" sz="2200" b="1" dirty="0" err="1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bv</a:t>
            </a:r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. </a:t>
            </a:r>
            <a:r>
              <a:rPr lang="hu-HU" sz="2200" b="1" dirty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t</a:t>
            </a:r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örvényre.</a:t>
            </a:r>
            <a:endParaRPr lang="hu-HU" sz="2200" b="1" dirty="0" smtClean="0">
              <a:solidFill>
                <a:schemeClr val="tx1"/>
              </a:solidFill>
              <a:latin typeface="Rockwell Extra Bold" pitchFamily="18" charset="0"/>
              <a:cs typeface="Times New Roman" pitchFamily="18" charset="0"/>
            </a:endParaRPr>
          </a:p>
          <a:p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Dr. </a:t>
            </a:r>
            <a:r>
              <a:rPr lang="hu-HU" sz="2200" b="1" dirty="0" err="1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Pallo</a:t>
            </a:r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 József PhD. </a:t>
            </a:r>
            <a:r>
              <a:rPr lang="hu-HU" sz="2200" b="1" dirty="0" err="1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bv</a:t>
            </a:r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. </a:t>
            </a:r>
            <a:r>
              <a:rPr lang="hu-HU" sz="2200" b="1" dirty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e</a:t>
            </a:r>
            <a:r>
              <a:rPr lang="hu-HU" sz="2200" b="1" dirty="0" smtClean="0">
                <a:solidFill>
                  <a:schemeClr val="tx1"/>
                </a:solidFill>
                <a:latin typeface="Rockwell Extra Bold" pitchFamily="18" charset="0"/>
                <a:cs typeface="Times New Roman" pitchFamily="18" charset="0"/>
              </a:rPr>
              <a:t>zredes</a:t>
            </a:r>
          </a:p>
          <a:p>
            <a:endParaRPr lang="hu-HU" sz="2200" b="1" dirty="0">
              <a:solidFill>
                <a:schemeClr val="tx1"/>
              </a:solidFill>
              <a:latin typeface="Rockwell Extra Bol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736304" cy="20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Rövid történeti áttekintés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1843. évi Deák- féle javaslat</a:t>
            </a: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1851. (</a:t>
            </a:r>
            <a:r>
              <a:rPr lang="hu-H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Strafgesetzbuch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1878. </a:t>
            </a:r>
            <a:r>
              <a:rPr lang="hu-H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Csemegi-kódex</a:t>
            </a: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1950. évi II. törvény 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1966. évi 21. tvr.</a:t>
            </a: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1979. évi 11. tvr.</a:t>
            </a:r>
          </a:p>
          <a:p>
            <a:pPr marL="914400" lvl="1" indent="-514350">
              <a:buAutoNum type="arabicPeriod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2005; 2009 kodifikációs kísérletek</a:t>
            </a:r>
          </a:p>
          <a:p>
            <a:pPr marL="400050" lvl="1" indent="0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AutoNum type="arabicPeriod"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2013</a:t>
            </a:r>
          </a:p>
          <a:p>
            <a:pPr marL="400050" lvl="1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sikeres kodifikáció</a:t>
            </a:r>
          </a:p>
          <a:p>
            <a:pPr marL="400050" lvl="1" indent="0">
              <a:buNone/>
            </a:pP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(CCXL, 6-33-438)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3491880" y="3861048"/>
            <a:ext cx="1872208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2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467544" y="476672"/>
          <a:ext cx="8424862" cy="6096000"/>
        </p:xfrm>
        <a:graphic>
          <a:graphicData uri="http://schemas.openxmlformats.org/drawingml/2006/table">
            <a:tbl>
              <a:tblPr/>
              <a:tblGrid>
                <a:gridCol w="1754187"/>
                <a:gridCol w="1679575"/>
                <a:gridCol w="1830388"/>
                <a:gridCol w="1406525"/>
                <a:gridCol w="1754187"/>
              </a:tblGrid>
              <a:tr h="441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IDŐSZAK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SZABADSÁGVESZTÉS CÉLJA ÉS FELADATA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ESZKÖZ/TUDOMÁNYOS HATÓTÉNYEZŐK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MEGHATÁROZÓ JOGSZABÁLYOK, IRÁNYELVEK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VÉGREHAJTÁSI FOKOZAT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50-ES ÉVEK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(1949–1958)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elszigetelés – munkáltatás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munkáltatás/őrzés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sztálini büntetőpolitika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1955. első Büntetés-végrehajtási Szabályzat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bv. munkahely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60-AS ÉVEK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(1959–1969)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elszigetelés – erkölcsi/politikai átnevelés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átnevelés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pedagógia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8/1959. BM utasítás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1966. évi 21. tvr.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szigorított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szigorított bv. munkahely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 bv. munkahely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70-ES ÉVEK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(1970–1979)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társadalmi visszailleszkedés elősegítése – személyiségformálás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nevelés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treatment</a:t>
                      </a: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pedagógia, 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pszichológia, </a:t>
                      </a:r>
                      <a:r>
                        <a:rPr kumimoji="0" lang="hu-H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kriminálpedagógia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1973. évi jogpolitikai határozatok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1978. évi IV. tv. (Btk.)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1979. évi 11. tvr. (Bv. Kódex)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fegyház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szigorított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4. fogház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szigorított őrizet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alkoholisták kötelező munkaterápiás intézeti kezelése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gyógyító-nevelő csoport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átmeneti csoport</a:t>
                      </a: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80-AS ÉVEK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(1980–1989)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társadalmi visszailleszkedés elősegítése – újabb bűncselekmény megelőzése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nevelés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pedagógia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pszichológia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szociológia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kriminológia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Nevelési koncepció (1983)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fegyház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börtön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fogház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90-ES ÉVEK</a:t>
                      </a: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(1990–1998)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társadalmi visszailleszkedés elősegítése – önbecsülés fenntartása/felelősségérzet fejlesztése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nevelés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pedagógia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pszichológia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szociológia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kriminológia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1993. évi XXXII. tv.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ET börtönügyi ajánlások (1987, 2006)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CPT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fegyház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börtön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fogház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EVSZ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KBK</a:t>
                      </a: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1999 –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társadalmi visszailleszkedés elősegítése – önbecsülés fenntartása/felelősségérzet fejlesztése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nevelés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korrekciós pedagógia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szociális munka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börtönpszichológia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Európai Börtönszabályok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fegyház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börtön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fogház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Új törvény, 2013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visszaesés csökkentése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társadalmi visszailleszkedés elősegítése – önbecsülés fenntartása/felelősségérzet fejlesztése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 munkakultúra központba állítása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pszichológia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orvostudomány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felnőttoktatás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szociálpszichológia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resztoratív szemlélet 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KEKR működtetése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Új Btk.</a:t>
                      </a:r>
                      <a:b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vonatkozó kormányhatározatok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Európai Börtönszabályok</a:t>
                      </a:r>
                      <a:endParaRPr kumimoji="0" lang="hu-H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1. fegyház</a:t>
                      </a:r>
                      <a:b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2. börtön</a:t>
                      </a:r>
                      <a:b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3. fogház</a:t>
                      </a:r>
                      <a:b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</a:br>
                      <a:r>
                        <a:rPr kumimoji="0" lang="hu-H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Fontos új jogintézmények: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KKMI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célhoz igazított rezsimszemlélet</a:t>
                      </a:r>
                      <a:endParaRPr kumimoji="0" 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6305" marR="46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bv</a:t>
            </a:r>
            <a:r>
              <a:rPr lang="hu-HU" b="1" dirty="0" smtClean="0"/>
              <a:t>. </a:t>
            </a:r>
            <a:r>
              <a:rPr lang="hu-HU" b="1" dirty="0"/>
              <a:t>j</a:t>
            </a:r>
            <a:r>
              <a:rPr lang="hu-HU" b="1" dirty="0" smtClean="0"/>
              <a:t>og helye a jogrendszerben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/>
              <a:t>Trichotomikus</a:t>
            </a:r>
            <a:r>
              <a:rPr lang="hu-HU" b="1" dirty="0" smtClean="0"/>
              <a:t> tagolódás a büntetőjogban:</a:t>
            </a:r>
          </a:p>
          <a:p>
            <a:pPr marL="0" indent="0">
              <a:buNone/>
            </a:pPr>
            <a:r>
              <a:rPr lang="hu-HU" dirty="0" smtClean="0"/>
              <a:t>Büntető (anyagi) jog: 2012. évi C. törvény</a:t>
            </a:r>
          </a:p>
          <a:p>
            <a:pPr marL="0" indent="0">
              <a:buNone/>
            </a:pPr>
            <a:r>
              <a:rPr lang="hu-HU" dirty="0" smtClean="0"/>
              <a:t>Büntetőeljárás (alaki) jog: 1998. évi XIX. törvény</a:t>
            </a:r>
          </a:p>
          <a:p>
            <a:pPr marL="0" indent="0">
              <a:buNone/>
            </a:pPr>
            <a:r>
              <a:rPr lang="hu-HU" dirty="0" smtClean="0"/>
              <a:t>Büntetés-végrehajtási jog: 1979. évi 11. tvr. (!)</a:t>
            </a:r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sz="2000" dirty="0" smtClean="0"/>
          </a:p>
          <a:p>
            <a:pPr marL="0" indent="0" algn="ctr">
              <a:buNone/>
            </a:pPr>
            <a:r>
              <a:rPr lang="hu-HU" sz="2000" b="1" dirty="0" smtClean="0"/>
              <a:t>Egységes értékek mentén működő zárt hatásrendszerű </a:t>
            </a:r>
            <a:r>
              <a:rPr lang="hu-HU" sz="2000" b="1" smtClean="0"/>
              <a:t>büntetőjogi struktúra</a:t>
            </a:r>
            <a:endParaRPr lang="hu-HU" sz="2000" b="1" dirty="0"/>
          </a:p>
        </p:txBody>
      </p:sp>
      <p:sp>
        <p:nvSpPr>
          <p:cNvPr id="4" name="Lefelé nyíl 3"/>
          <p:cNvSpPr/>
          <p:nvPr/>
        </p:nvSpPr>
        <p:spPr>
          <a:xfrm>
            <a:off x="3995936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6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A 2013. évi kodifikációt sürgető tényezők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NEP</a:t>
            </a:r>
          </a:p>
          <a:p>
            <a:r>
              <a:rPr lang="hu-HU" dirty="0" smtClean="0"/>
              <a:t>Elavult jogszabályi forma</a:t>
            </a:r>
          </a:p>
          <a:p>
            <a:r>
              <a:rPr lang="hu-HU" dirty="0" smtClean="0"/>
              <a:t>Sok módosítás – jogalkalmazási </a:t>
            </a:r>
            <a:r>
              <a:rPr lang="hu-HU" dirty="0" err="1" smtClean="0"/>
              <a:t>diszkomfort</a:t>
            </a:r>
            <a:endParaRPr lang="hu-HU" dirty="0" smtClean="0"/>
          </a:p>
          <a:p>
            <a:r>
              <a:rPr lang="hu-HU" dirty="0" smtClean="0"/>
              <a:t>„Fehér foltok” a szabályozásban</a:t>
            </a:r>
          </a:p>
          <a:p>
            <a:r>
              <a:rPr lang="hu-HU" dirty="0" smtClean="0"/>
              <a:t>Nemzetközi elvárások </a:t>
            </a:r>
          </a:p>
          <a:p>
            <a:r>
              <a:rPr lang="hu-HU" dirty="0" smtClean="0"/>
              <a:t>A hazai jogalkotási törvény előírásai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A szabadságvesztés II.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5" name="Tartalom helye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13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SZ.V. ALAPELVEI</a:t>
            </a:r>
          </a:p>
          <a:p>
            <a:pPr>
              <a:buFont typeface="Times New Roman" pitchFamily="16" charset="0"/>
              <a:buNone/>
              <a:defRPr/>
            </a:pPr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Nevesített: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				</a:t>
            </a:r>
            <a:r>
              <a:rPr lang="hu-H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Beleértett:</a:t>
            </a:r>
          </a:p>
          <a:p>
            <a:pPr>
              <a:buNone/>
              <a:defRPr/>
            </a:pP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Normalizáció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				Rugalmasság	</a:t>
            </a:r>
          </a:p>
          <a:p>
            <a:pPr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Nyitottság				Pragmatizmus</a:t>
            </a:r>
          </a:p>
          <a:p>
            <a:pPr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Együttműködés</a:t>
            </a:r>
          </a:p>
          <a:p>
            <a:pPr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Egyéni aktivitás</a:t>
            </a:r>
          </a:p>
          <a:p>
            <a:pPr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Egyéniesítés</a:t>
            </a:r>
          </a:p>
          <a:p>
            <a:pPr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Fokozatosság </a:t>
            </a:r>
          </a:p>
          <a:p>
            <a:pPr>
              <a:buNone/>
              <a:defRPr/>
            </a:pPr>
            <a:r>
              <a:rPr 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2" charset="-128"/>
                <a:cs typeface="Times New Roman" pitchFamily="18" charset="0"/>
              </a:rPr>
              <a:t>Káros hatások minimalizálása</a:t>
            </a:r>
            <a:endParaRPr lang="hu-H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32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62074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törvény főbb üzenetei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857250" lvl="1" indent="-457200">
              <a:buFontTx/>
              <a:buChar char="-"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Tx/>
              <a:buChar char="-"/>
            </a:pP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Tx/>
              <a:buChar char="-"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ctr">
              <a:buNone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Korszakváltás a Büntetés-végrehajtásban, az új </a:t>
            </a:r>
            <a:r>
              <a:rPr lang="hu-HU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fejlődési pálya</a:t>
            </a:r>
            <a:endParaRPr lang="hu-H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2592288" cy="15214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953" y="1334788"/>
            <a:ext cx="365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Paradigmaváltás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66435"/>
            <a:ext cx="2880320" cy="151216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7544" y="266090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Szintézis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856989" y="4120268"/>
            <a:ext cx="40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Pragmatikus szemlélet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419872" y="4797152"/>
            <a:ext cx="1872208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3" y="3579512"/>
            <a:ext cx="2592288" cy="1584176"/>
          </a:xfrm>
          <a:prstGeom prst="rect">
            <a:avLst/>
          </a:prstGeom>
        </p:spPr>
      </p:pic>
      <p:cxnSp>
        <p:nvCxnSpPr>
          <p:cNvPr id="17" name="Egyenes összekötő 16"/>
          <p:cNvCxnSpPr>
            <a:endCxn id="5" idx="1"/>
          </p:cNvCxnSpPr>
          <p:nvPr/>
        </p:nvCxnSpPr>
        <p:spPr>
          <a:xfrm>
            <a:off x="3419872" y="1596398"/>
            <a:ext cx="156308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2797258" y="2922519"/>
            <a:ext cx="23508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419872" y="4371600"/>
            <a:ext cx="158417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440</Words>
  <Application>Microsoft Office PowerPoint</Application>
  <PresentationFormat>Diavetítés a képernyőre (4:3 oldalarány)</PresentationFormat>
  <Paragraphs>141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 </vt:lpstr>
      <vt:lpstr>Rövid történeti áttekintés</vt:lpstr>
      <vt:lpstr>PowerPoint bemutató</vt:lpstr>
      <vt:lpstr>A bv. jog helye a jogrendszerben</vt:lpstr>
      <vt:lpstr>A 2013. évi kodifikációt sürgető tényezők</vt:lpstr>
      <vt:lpstr>A szabadságvesztés II. </vt:lpstr>
      <vt:lpstr>A törvény főbb üzenetei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Köszöntjük a 2014. évi jogász képzés résztvevőit</dc:title>
  <dc:creator>pallo.jozsef</dc:creator>
  <cp:lastModifiedBy>pallo.jozsef</cp:lastModifiedBy>
  <cp:revision>64</cp:revision>
  <cp:lastPrinted>2014-04-14T09:36:19Z</cp:lastPrinted>
  <dcterms:created xsi:type="dcterms:W3CDTF">2014-04-14T08:14:26Z</dcterms:created>
  <dcterms:modified xsi:type="dcterms:W3CDTF">2015-01-07T10:13:58Z</dcterms:modified>
</cp:coreProperties>
</file>